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641" r:id="rId3"/>
    <p:sldId id="642" r:id="rId4"/>
    <p:sldId id="260" r:id="rId5"/>
    <p:sldId id="602" r:id="rId6"/>
    <p:sldId id="600" r:id="rId7"/>
    <p:sldId id="598" r:id="rId8"/>
    <p:sldId id="599" r:id="rId9"/>
    <p:sldId id="597" r:id="rId10"/>
    <p:sldId id="596" r:id="rId11"/>
    <p:sldId id="257" r:id="rId12"/>
    <p:sldId id="595" r:id="rId13"/>
    <p:sldId id="643" r:id="rId14"/>
    <p:sldId id="644" r:id="rId15"/>
    <p:sldId id="645" r:id="rId16"/>
    <p:sldId id="261" r:id="rId17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C2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7EA9C6-2ABA-4A40-AD25-84BFBADE5D08}" v="2" dt="2023-02-07T06:55:56.7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2" d="100"/>
          <a:sy n="152" d="100"/>
        </p:scale>
        <p:origin x="60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664454313739389E-2"/>
          <c:y val="4.3403346813656466E-3"/>
          <c:w val="0.54757448721687563"/>
          <c:h val="0.9956597082212117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 Investments needed in the next 25 years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54C-4C3F-B988-3BFE3FFE558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E54C-4C3F-B988-3BFE3FFE558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E54C-4C3F-B988-3BFE3FFE558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E54C-4C3F-B988-3BFE3FFE558C}"/>
              </c:ext>
            </c:extLst>
          </c:dPt>
          <c:dLbls>
            <c:dLbl>
              <c:idx val="0"/>
              <c:layout>
                <c:manualLayout>
                  <c:x val="0.14435920587310783"/>
                  <c:y val="-0.2821227515616022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lang="en-US" sz="2000" kern="0">
                        <a:ln w="0"/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defRPr>
                    </a:pPr>
                    <a:r>
                      <a:rPr lang="en-US" sz="2000" kern="0">
                        <a:ln w="0"/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rPr>
                      <a:t> 22,60 trillion $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1-E54C-4C3F-B988-3BFE3FFE558C}"/>
                </c:ext>
              </c:extLst>
            </c:dLbl>
            <c:dLbl>
              <c:idx val="1"/>
              <c:layout>
                <c:manualLayout>
                  <c:x val="-6.9337841534065137E-2"/>
                  <c:y val="0.1689725766273025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l">
                      <a:defRPr lang="en-US" sz="2000" kern="0">
                        <a:ln w="0"/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defRPr>
                    </a:pPr>
                    <a:r>
                      <a:rPr lang="en-US" sz="2000" kern="0">
                        <a:ln w="0"/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rPr>
                      <a:t> 9,00 trillion $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673208492320295"/>
                      <c:h val="8.4419055750435804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E54C-4C3F-B988-3BFE3FFE558C}"/>
                </c:ext>
              </c:extLst>
            </c:dLbl>
            <c:dLbl>
              <c:idx val="2"/>
              <c:layout>
                <c:manualLayout>
                  <c:x val="-0.12276211457371923"/>
                  <c:y val="-6.879345674971590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l">
                      <a:defRPr lang="en-US" sz="2000" kern="0">
                        <a:ln w="0"/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defRPr>
                    </a:pPr>
                    <a:r>
                      <a:rPr lang="en-US"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 7,80 trillion $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907645551384321"/>
                      <c:h val="9.5073779550782445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5-E54C-4C3F-B988-3BFE3FFE558C}"/>
                </c:ext>
              </c:extLst>
            </c:dLbl>
            <c:dLbl>
              <c:idx val="3"/>
              <c:layout>
                <c:manualLayout>
                  <c:x val="-0.23302076538572522"/>
                  <c:y val="-6.682733772342064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l">
                      <a:defRPr lang="en-US" sz="2000" kern="0">
                        <a:ln w="0"/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defRPr>
                    </a:pPr>
                    <a:r>
                      <a:rPr lang="en-US"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 1,60 trillion $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618927139638108"/>
                      <c:h val="0.11486654528845175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7-E54C-4C3F-B988-3BFE3FFE55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2000" kern="0">
                    <a:ln w="0"/>
                    <a:solidFill>
                      <a:schemeClr val="tx1"/>
                    </a:solidFill>
                    <a:effectLst/>
                    <a:latin typeface="Calibri" panose="020F0502020204030204" pitchFamily="34" charset="0"/>
                    <a:ea typeface="+mj-ea"/>
                    <a:cs typeface="Calibri" panose="020F0502020204030204" pitchFamily="34" charset="0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Water</c:v>
                </c:pt>
                <c:pt idx="1">
                  <c:v>Energy</c:v>
                </c:pt>
                <c:pt idx="2">
                  <c:v>Road and rail</c:v>
                </c:pt>
                <c:pt idx="3">
                  <c:v>Air and seaports</c:v>
                </c:pt>
              </c:strCache>
            </c:strRef>
          </c:cat>
          <c:val>
            <c:numRef>
              <c:f>Sheet1!$B$2:$B$5</c:f>
              <c:numCache>
                <c:formatCode>_-[$$-409]* #,##0.00_ ;_-[$$-409]* \-#,##0.00\ ;_-[$$-409]* "-"??_ ;_-@_ </c:formatCode>
                <c:ptCount val="4"/>
                <c:pt idx="0">
                  <c:v>22.6</c:v>
                </c:pt>
                <c:pt idx="1">
                  <c:v>9</c:v>
                </c:pt>
                <c:pt idx="2">
                  <c:v>7.8</c:v>
                </c:pt>
                <c:pt idx="3">
                  <c:v>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54C-4C3F-B988-3BFE3FFE558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en-US" sz="1800" kern="0">
                <a:ln w="0"/>
                <a:solidFill>
                  <a:schemeClr val="tx1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pPr>
            <a:endParaRPr lang="hu-H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en-US" sz="1800" kern="0">
                <a:ln w="0"/>
                <a:solidFill>
                  <a:schemeClr val="tx1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pPr>
            <a:endParaRPr lang="hu-H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en-US" sz="1800" kern="0">
                <a:ln w="0"/>
                <a:solidFill>
                  <a:schemeClr val="tx1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pPr>
            <a:endParaRPr lang="hu-H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lang="en-US" sz="1800" kern="0">
                <a:ln w="0"/>
                <a:solidFill>
                  <a:schemeClr val="tx1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pPr>
            <a:endParaRPr lang="hu-HU"/>
          </a:p>
        </c:txPr>
      </c:legendEntry>
      <c:layout>
        <c:manualLayout>
          <c:xMode val="edge"/>
          <c:yMode val="edge"/>
          <c:x val="0.73841322480332638"/>
          <c:y val="0.24354071986920484"/>
          <c:w val="0.19111220225074704"/>
          <c:h val="0.340898258689347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800" kern="0">
              <a:ln w="0"/>
              <a:solidFill>
                <a:schemeClr val="tx1"/>
              </a:solidFill>
              <a:effectLst/>
              <a:latin typeface="Calibri" panose="020F0502020204030204" pitchFamily="34" charset="0"/>
              <a:ea typeface="+mj-ea"/>
              <a:cs typeface="Calibri" panose="020F0502020204030204" pitchFamily="34" charset="0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FEF0FF-CDFA-4BBF-8683-BE5E4FFBFBEC}" type="datetimeFigureOut">
              <a:rPr lang="en-GB" smtClean="0"/>
              <a:t>11/04/2023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164D4C-2D63-4A82-A627-5C2C6FAA5E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8508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11/04/2023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11/04/2023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11/04/2023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11/04/2023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11/04/2023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11/04/2023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11/04/2023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11/04/2023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11/04/2023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11/04/2023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11/04/2023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11/04/2023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uraset.h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hyperlink" Target="http://www.hungarianwaterpartnership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ep.org/resourcepanel/portals/24102/pdfs/Cities-Full_Report.pdf" TargetMode="Externa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2C_1eeJBqcA?start=9&amp;feature=oembed" TargetMode="Externa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artners.wsj.com/aws/reinventing-with-the-cloud/3-ways-computer-vision-and-iot-can-transform-operations/" TargetMode="External"/><Relationship Id="rId5" Type="http://schemas.openxmlformats.org/officeDocument/2006/relationships/hyperlink" Target="https://sdgs.un.org/partnerships/sustainable-safe-drinking-water-supply-rural-areas-point-technology-giving-instant" TargetMode="Externa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uraset.hu/" TargetMode="External"/><Relationship Id="rId7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linkedin.com/company/puraset-ltd/" TargetMode="External"/><Relationship Id="rId5" Type="http://schemas.openxmlformats.org/officeDocument/2006/relationships/hyperlink" Target="https://www.youtube.com/channel/UCvSa-ULjFRB_RNXs1-jZDtA" TargetMode="External"/><Relationship Id="rId4" Type="http://schemas.openxmlformats.org/officeDocument/2006/relationships/hyperlink" Target="http://www.hungarianwaterpartnership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D96C5A20-2EE1-3FDF-1219-0AC753A27C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28" r="-512" b="-284"/>
          <a:stretch/>
        </p:blipFill>
        <p:spPr>
          <a:xfrm>
            <a:off x="4333509" y="1395"/>
            <a:ext cx="3518746" cy="220072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FE85F35-5936-752E-919C-E44A0BABB0DD}"/>
              </a:ext>
            </a:extLst>
          </p:cNvPr>
          <p:cNvSpPr/>
          <p:nvPr/>
        </p:nvSpPr>
        <p:spPr>
          <a:xfrm>
            <a:off x="-5219" y="2400822"/>
            <a:ext cx="12191999" cy="4457177"/>
          </a:xfrm>
          <a:prstGeom prst="rect">
            <a:avLst/>
          </a:prstGeom>
          <a:solidFill>
            <a:srgbClr val="61C262"/>
          </a:solidFill>
          <a:ln>
            <a:solidFill>
              <a:srgbClr val="61C2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135775"/>
            <a:ext cx="9144000" cy="58021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spcBef>
                <a:spcPct val="0"/>
              </a:spcBef>
            </a:pPr>
            <a:r>
              <a:rPr lang="en-GB" sz="1800">
                <a:solidFill>
                  <a:schemeClr val="bg1"/>
                </a:solidFill>
                <a:ea typeface="+mn-lt"/>
                <a:cs typeface="+mn-lt"/>
              </a:rPr>
              <a:t>Abidjan, Côte d'Ivoire</a:t>
            </a:r>
          </a:p>
          <a:p>
            <a:pPr>
              <a:spcBef>
                <a:spcPct val="0"/>
              </a:spcBef>
            </a:pPr>
            <a:r>
              <a:rPr lang="en-GB" sz="1800">
                <a:solidFill>
                  <a:schemeClr val="bg1"/>
                </a:solidFill>
                <a:ea typeface="+mn-lt"/>
                <a:cs typeface="+mn-lt"/>
              </a:rPr>
              <a:t>19-23 February 2023 </a:t>
            </a:r>
            <a:endParaRPr lang="en-GB" sz="1800">
              <a:solidFill>
                <a:schemeClr val="bg1"/>
              </a:solidFill>
              <a:ea typeface="Roboto"/>
              <a:cs typeface="Roboto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2358" y="2599391"/>
            <a:ext cx="11252547" cy="1109724"/>
          </a:xfrm>
          <a:noFill/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GB" sz="2800">
                <a:solidFill>
                  <a:schemeClr val="bg1"/>
                </a:solidFill>
                <a:ea typeface="+mj-lt"/>
                <a:cs typeface="+mj-lt"/>
              </a:rPr>
              <a:t>21st African Water Association International Congress &amp; Exhibition </a:t>
            </a:r>
            <a:br>
              <a:rPr lang="en-GB" sz="2800">
                <a:solidFill>
                  <a:schemeClr val="bg1"/>
                </a:solidFill>
                <a:ea typeface="+mj-lt"/>
                <a:cs typeface="+mj-lt"/>
              </a:rPr>
            </a:br>
            <a:r>
              <a:rPr lang="en-GB" sz="2800">
                <a:solidFill>
                  <a:schemeClr val="bg1"/>
                </a:solidFill>
                <a:ea typeface="+mj-lt"/>
                <a:cs typeface="+mj-lt"/>
              </a:rPr>
              <a:t>and </a:t>
            </a:r>
            <a:br>
              <a:rPr lang="en-GB" sz="2800">
                <a:solidFill>
                  <a:schemeClr val="bg1"/>
                </a:solidFill>
                <a:ea typeface="+mj-lt"/>
                <a:cs typeface="+mj-lt"/>
              </a:rPr>
            </a:br>
            <a:r>
              <a:rPr lang="en-GB" sz="2800">
                <a:solidFill>
                  <a:schemeClr val="bg1"/>
                </a:solidFill>
                <a:ea typeface="+mj-lt"/>
                <a:cs typeface="+mj-lt"/>
              </a:rPr>
              <a:t>The 7th International Faecal Sludge Management Conference</a:t>
            </a:r>
            <a:endParaRPr lang="en-US" sz="2800">
              <a:solidFill>
                <a:schemeClr val="bg1"/>
              </a:solidFill>
              <a:ea typeface="Roboto"/>
              <a:cs typeface="Roboto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BBDC714-F013-BE23-53F6-BFA5F3D0EE29}"/>
              </a:ext>
            </a:extLst>
          </p:cNvPr>
          <p:cNvSpPr txBox="1">
            <a:spLocks/>
          </p:cNvSpPr>
          <p:nvPr/>
        </p:nvSpPr>
        <p:spPr>
          <a:xfrm>
            <a:off x="469726" y="3994951"/>
            <a:ext cx="11252547" cy="14195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1">
                <a:effectLst/>
                <a:latin typeface="Calibri"/>
                <a:ea typeface="Calibri" panose="020F0502020204030204" pitchFamily="34" charset="0"/>
                <a:cs typeface="Calibri"/>
              </a:rPr>
              <a:t>Sustainable safe drinking water supply for rural areas as a point-like technology giving instant solution for the water-challenges with an investment value of less than €</a:t>
            </a:r>
            <a:r>
              <a:rPr lang="hu-HU" sz="2400" b="1">
                <a:latin typeface="Calibri"/>
                <a:ea typeface="Calibri" panose="020F0502020204030204" pitchFamily="34" charset="0"/>
                <a:cs typeface="Calibri"/>
              </a:rPr>
              <a:t>2</a:t>
            </a:r>
            <a:r>
              <a:rPr lang="en-GB" sz="2400" b="1">
                <a:effectLst/>
                <a:latin typeface="Calibri"/>
                <a:ea typeface="Calibri" panose="020F0502020204030204" pitchFamily="34" charset="0"/>
                <a:cs typeface="Calibri"/>
              </a:rPr>
              <a:t>5 per capita and less than €</a:t>
            </a:r>
            <a:r>
              <a:rPr lang="hu-HU" sz="2400" b="1">
                <a:effectLst/>
                <a:latin typeface="Calibri"/>
                <a:ea typeface="Calibri" panose="020F0502020204030204" pitchFamily="34" charset="0"/>
                <a:cs typeface="Calibri"/>
              </a:rPr>
              <a:t>5</a:t>
            </a:r>
            <a:r>
              <a:rPr lang="en-GB" sz="2400" b="1">
                <a:effectLst/>
                <a:latin typeface="Calibri"/>
                <a:ea typeface="Calibri" panose="020F0502020204030204" pitchFamily="34" charset="0"/>
                <a:cs typeface="Calibri"/>
              </a:rPr>
              <a:t> per capita</a:t>
            </a:r>
            <a:r>
              <a:rPr lang="en-GB" sz="2400" b="1">
                <a:latin typeface="Calibri"/>
                <a:ea typeface="Calibri" panose="020F0502020204030204" pitchFamily="34" charset="0"/>
                <a:cs typeface="Calibri"/>
              </a:rPr>
              <a:t>/year</a:t>
            </a:r>
            <a:r>
              <a:rPr lang="en-GB" sz="2400" b="1">
                <a:effectLst/>
                <a:latin typeface="Calibri"/>
                <a:ea typeface="Calibri" panose="020F0502020204030204" pitchFamily="34" charset="0"/>
                <a:cs typeface="Calibri"/>
              </a:rPr>
              <a:t> supply cost</a:t>
            </a:r>
            <a:endParaRPr lang="en-US" sz="3600">
              <a:latin typeface="Calibri"/>
              <a:ea typeface="Calibri Light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F37881-546C-CA7D-1F92-C60A16F4F757}"/>
              </a:ext>
            </a:extLst>
          </p:cNvPr>
          <p:cNvSpPr txBox="1"/>
          <p:nvPr/>
        </p:nvSpPr>
        <p:spPr>
          <a:xfrm>
            <a:off x="5184559" y="5322182"/>
            <a:ext cx="62232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b="1" dirty="0"/>
              <a:t>Dr Károly Kovács PhD (</a:t>
            </a:r>
            <a:r>
              <a:rPr lang="hu-HU" b="1" dirty="0" err="1"/>
              <a:t>oec</a:t>
            </a:r>
            <a:r>
              <a:rPr lang="hu-HU" b="1" dirty="0"/>
              <a:t>)</a:t>
            </a:r>
            <a:endParaRPr lang="en-GB" b="1" dirty="0"/>
          </a:p>
          <a:p>
            <a:pPr algn="r"/>
            <a:r>
              <a:rPr lang="en-GB" b="1" dirty="0" err="1"/>
              <a:t>Puraset</a:t>
            </a:r>
            <a:r>
              <a:rPr lang="en-GB" b="1" dirty="0"/>
              <a:t> Ltd.</a:t>
            </a:r>
          </a:p>
          <a:p>
            <a:pPr algn="r"/>
            <a:r>
              <a:rPr lang="en-GB" b="1" dirty="0">
                <a:hlinkClick r:id="rId3"/>
              </a:rPr>
              <a:t>www.puraset.hu</a:t>
            </a:r>
            <a:endParaRPr lang="hu-HU" b="1" dirty="0"/>
          </a:p>
          <a:p>
            <a:pPr algn="r"/>
            <a:r>
              <a:rPr lang="hu-HU" b="1" dirty="0"/>
              <a:t>Hungarian Water Partnership</a:t>
            </a:r>
          </a:p>
          <a:p>
            <a:pPr algn="r"/>
            <a:r>
              <a:rPr lang="hu-HU" b="1" dirty="0">
                <a:hlinkClick r:id="rId4"/>
              </a:rPr>
              <a:t>www.hungarianwaterpartnership.com</a:t>
            </a:r>
            <a:r>
              <a:rPr lang="hu-HU" b="1" dirty="0"/>
              <a:t> </a:t>
            </a:r>
            <a:endParaRPr lang="en-GB" b="1" dirty="0"/>
          </a:p>
          <a:p>
            <a:pPr algn="r"/>
            <a:r>
              <a:rPr lang="en-GB" b="1" dirty="0"/>
              <a:t>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506A7F21-F2C3-6C4E-A60C-C635B39044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76" y="5329201"/>
            <a:ext cx="3001874" cy="117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329173" y="-5976"/>
            <a:ext cx="12563475" cy="999724"/>
          </a:xfrm>
        </p:spPr>
        <p:txBody>
          <a:bodyPr>
            <a:noAutofit/>
          </a:bodyPr>
          <a:lstStyle/>
          <a:p>
            <a:pPr algn="r"/>
            <a:r>
              <a:rPr lang="en-US" sz="3600" b="1" kern="0" cap="all">
                <a:ln w="0"/>
                <a:effectLst/>
                <a:latin typeface="Impact" panose="020B0806030902050204" pitchFamily="34" charset="0"/>
                <a:ea typeface="+mj-ea"/>
                <a:cs typeface="+mj-cs"/>
              </a:rPr>
              <a:t>Urban</a:t>
            </a:r>
            <a:r>
              <a:rPr lang="en-US" sz="3200" b="1">
                <a:latin typeface="Impact" panose="020B0806030902050204" pitchFamily="34" charset="0"/>
              </a:rPr>
              <a:t> </a:t>
            </a:r>
            <a:r>
              <a:rPr lang="en-US" sz="3600" b="1" kern="0" cap="all">
                <a:ln w="0"/>
                <a:effectLst/>
                <a:latin typeface="Impact" panose="020B0806030902050204" pitchFamily="34" charset="0"/>
                <a:ea typeface="+mj-ea"/>
                <a:cs typeface="+mj-cs"/>
              </a:rPr>
              <a:t>infrastructure investment needs </a:t>
            </a:r>
            <a:endParaRPr lang="hu-HU" sz="3600" b="1" kern="0" cap="all">
              <a:ln w="0"/>
              <a:effectLst/>
              <a:latin typeface="Impact" panose="020B0806030902050204" pitchFamily="34" charset="0"/>
              <a:ea typeface="+mj-ea"/>
              <a:cs typeface="+mj-cs"/>
            </a:endParaRPr>
          </a:p>
          <a:p>
            <a:pPr algn="r"/>
            <a:r>
              <a:rPr lang="en-US" sz="3600" b="1" kern="0" cap="all">
                <a:ln w="0"/>
                <a:effectLst/>
                <a:latin typeface="Impact" panose="020B0806030902050204" pitchFamily="34" charset="0"/>
                <a:ea typeface="+mj-ea"/>
                <a:cs typeface="+mj-cs"/>
              </a:rPr>
              <a:t>during the next 25 years</a:t>
            </a:r>
            <a:endParaRPr lang="hu-HU" sz="3600" b="1" kern="0" cap="all">
              <a:ln w="0"/>
              <a:effectLst/>
              <a:latin typeface="Impact" panose="020B0806030902050204" pitchFamily="34" charset="0"/>
              <a:ea typeface="+mj-ea"/>
              <a:cs typeface="+mj-cs"/>
            </a:endParaRPr>
          </a:p>
          <a:p>
            <a:pPr algn="l"/>
            <a:endParaRPr lang="en-US" sz="3733">
              <a:solidFill>
                <a:srgbClr val="0A599E"/>
              </a:solidFill>
              <a:cs typeface="Bai Jamjuree Bold"/>
            </a:endParaRPr>
          </a:p>
        </p:txBody>
      </p:sp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69C7C5EF-EC99-42F3-A56A-6ED2C2CE24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8252088"/>
              </p:ext>
            </p:extLst>
          </p:nvPr>
        </p:nvGraphicFramePr>
        <p:xfrm>
          <a:off x="366152" y="657412"/>
          <a:ext cx="11172824" cy="5190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5">
            <a:extLst>
              <a:ext uri="{FF2B5EF4-FFF2-40B4-BE49-F238E27FC236}">
                <a16:creationId xmlns:a16="http://schemas.microsoft.com/office/drawing/2014/main" id="{BDABF8C8-27D9-46A9-957B-37C0FB3782A1}"/>
              </a:ext>
            </a:extLst>
          </p:cNvPr>
          <p:cNvSpPr txBox="1"/>
          <p:nvPr/>
        </p:nvSpPr>
        <p:spPr>
          <a:xfrm>
            <a:off x="4587026" y="6116322"/>
            <a:ext cx="7941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kern="0">
                <a:ln w="0"/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Trillion: 1,000,000,000,000 (one million </a:t>
            </a:r>
            <a:r>
              <a:rPr lang="en-US" kern="0" err="1">
                <a:ln w="0"/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million</a:t>
            </a:r>
            <a:r>
              <a:rPr lang="en-US" kern="0">
                <a:ln w="0"/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; 10</a:t>
            </a:r>
            <a:r>
              <a:rPr lang="en-US" kern="0" baseline="30000">
                <a:ln w="0"/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12</a:t>
            </a:r>
            <a:r>
              <a:rPr lang="en-US" kern="0">
                <a:ln w="0"/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12" name="Footer Placeholder 7">
            <a:extLst>
              <a:ext uri="{FF2B5EF4-FFF2-40B4-BE49-F238E27FC236}">
                <a16:creationId xmlns:a16="http://schemas.microsoft.com/office/drawing/2014/main" id="{8CEC53FF-DE23-4B30-B6A0-F77B41A26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2791" y="5861940"/>
            <a:ext cx="4591048" cy="885423"/>
          </a:xfrm>
        </p:spPr>
        <p:txBody>
          <a:bodyPr/>
          <a:lstStyle/>
          <a:p>
            <a:pPr algn="l"/>
            <a:r>
              <a:rPr lang="en-AU" kern="0">
                <a:ln w="0"/>
                <a:solidFill>
                  <a:schemeClr val="tx1"/>
                </a:solidFill>
                <a:effectLst/>
                <a:latin typeface="Candara" panose="020E0502030303020204" pitchFamily="34" charset="0"/>
                <a:ea typeface="+mj-ea"/>
                <a:cs typeface="+mj-cs"/>
              </a:rPr>
              <a:t>Source</a:t>
            </a:r>
            <a:r>
              <a:rPr lang="hu-HU" kern="0">
                <a:ln w="0"/>
                <a:solidFill>
                  <a:schemeClr val="tx1"/>
                </a:solidFill>
                <a:effectLst/>
                <a:latin typeface="Candara" panose="020E0502030303020204" pitchFamily="34" charset="0"/>
                <a:ea typeface="+mj-ea"/>
                <a:cs typeface="+mj-cs"/>
              </a:rPr>
              <a:t>: </a:t>
            </a:r>
            <a:r>
              <a:rPr lang="en-US" kern="0">
                <a:ln w="0"/>
                <a:solidFill>
                  <a:schemeClr val="tx1"/>
                </a:solidFill>
                <a:effectLst/>
                <a:latin typeface="Candara" panose="020E0502030303020204" pitchFamily="34" charset="0"/>
                <a:ea typeface="+mj-ea"/>
                <a:cs typeface="+mj-cs"/>
              </a:rPr>
              <a:t>UNEP City Level Decoupling 2013</a:t>
            </a:r>
            <a:endParaRPr lang="hu-HU" kern="0">
              <a:ln w="0"/>
              <a:solidFill>
                <a:schemeClr val="tx1"/>
              </a:solidFill>
              <a:effectLst/>
              <a:latin typeface="Candara" panose="020E0502030303020204" pitchFamily="34" charset="0"/>
              <a:ea typeface="+mj-ea"/>
              <a:cs typeface="+mj-cs"/>
            </a:endParaRPr>
          </a:p>
          <a:p>
            <a:pPr algn="l"/>
            <a:r>
              <a:rPr lang="en-US" sz="1067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http://www.unep.org/resourcepanel/portals/24102/pdfs/Cities-Full_Report.pdf</a:t>
            </a:r>
            <a:endParaRPr lang="hu-HU" sz="1067">
              <a:solidFill>
                <a:schemeClr val="tx1"/>
              </a:solidFill>
            </a:endParaRPr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392FB981-D57D-43D1-8460-0400B487FDF2}"/>
              </a:ext>
            </a:extLst>
          </p:cNvPr>
          <p:cNvSpPr txBox="1">
            <a:spLocks/>
          </p:cNvSpPr>
          <p:nvPr/>
        </p:nvSpPr>
        <p:spPr>
          <a:xfrm>
            <a:off x="6922937" y="3952983"/>
            <a:ext cx="4963702" cy="155396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kern="0">
                <a:ln w="0"/>
                <a:solidFill>
                  <a:schemeClr val="tx1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Global infrastructure development and reconstruction needs based on global urbanization trends</a:t>
            </a:r>
          </a:p>
        </p:txBody>
      </p:sp>
      <p:pic>
        <p:nvPicPr>
          <p:cNvPr id="2" name="Kép 5" descr="A képen rajz látható&#10;&#10;Automatikusan generált leírás">
            <a:extLst>
              <a:ext uri="{FF2B5EF4-FFF2-40B4-BE49-F238E27FC236}">
                <a16:creationId xmlns:a16="http://schemas.microsoft.com/office/drawing/2014/main" id="{AF1ECAC6-26AF-45DF-B0A9-87D7AAAEF0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9573" y="5848349"/>
            <a:ext cx="2051927" cy="77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375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FE42342-9587-C1E9-EF55-17802AA042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14" r="-360" b="-575"/>
          <a:stretch/>
        </p:blipFill>
        <p:spPr>
          <a:xfrm>
            <a:off x="139328" y="5429739"/>
            <a:ext cx="1890007" cy="127449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915" y="5924173"/>
            <a:ext cx="9898742" cy="7849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Bef>
                <a:spcPct val="0"/>
              </a:spcBef>
            </a:pPr>
            <a:r>
              <a:rPr lang="en-GB" sz="1400">
                <a:ea typeface="+mn-lt"/>
                <a:cs typeface="+mn-lt"/>
              </a:rPr>
              <a:t>21st African Water Association International Congress &amp; Exhibition and the 7th International Faecal Sludge Management Conference</a:t>
            </a:r>
            <a:br>
              <a:rPr lang="en-GB" sz="1400">
                <a:ea typeface="+mn-lt"/>
                <a:cs typeface="+mn-lt"/>
              </a:rPr>
            </a:br>
            <a:r>
              <a:rPr lang="en-GB" sz="1400">
                <a:ea typeface="+mn-lt"/>
                <a:cs typeface="+mn-lt"/>
              </a:rPr>
              <a:t>19-23 February 2023 | Abidjan, Côte d'Ivoire</a:t>
            </a:r>
            <a:endParaRPr lang="en-US" sz="1400">
              <a:ea typeface="+mn-lt"/>
              <a:cs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DB1807-A229-64D0-8174-A72787799F7D}"/>
              </a:ext>
            </a:extLst>
          </p:cNvPr>
          <p:cNvSpPr/>
          <p:nvPr/>
        </p:nvSpPr>
        <p:spPr>
          <a:xfrm>
            <a:off x="1894562" y="5923766"/>
            <a:ext cx="9561533" cy="41753"/>
          </a:xfrm>
          <a:prstGeom prst="rect">
            <a:avLst/>
          </a:prstGeom>
          <a:solidFill>
            <a:srgbClr val="61C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0876CF-F422-09BC-1962-5E594DF210A7}"/>
              </a:ext>
            </a:extLst>
          </p:cNvPr>
          <p:cNvSpPr txBox="1"/>
          <p:nvPr/>
        </p:nvSpPr>
        <p:spPr>
          <a:xfrm>
            <a:off x="736847" y="861134"/>
            <a:ext cx="8877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 </a:t>
            </a:r>
          </a:p>
          <a:p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8A502F-7892-B95D-4234-8F0180286021}"/>
              </a:ext>
            </a:extLst>
          </p:cNvPr>
          <p:cNvSpPr txBox="1"/>
          <p:nvPr/>
        </p:nvSpPr>
        <p:spPr>
          <a:xfrm>
            <a:off x="6286631" y="73727"/>
            <a:ext cx="56930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3200">
                <a:latin typeface="Impact" panose="020B0806030902050204" pitchFamily="34" charset="0"/>
              </a:rPr>
              <a:t>Water </a:t>
            </a:r>
            <a:r>
              <a:rPr lang="hu-HU" sz="3200" err="1">
                <a:latin typeface="Impact" panose="020B0806030902050204" pitchFamily="34" charset="0"/>
              </a:rPr>
              <a:t>situation</a:t>
            </a:r>
            <a:endParaRPr lang="en-GB" sz="3200">
              <a:latin typeface="Impact" panose="020B0806030902050204" pitchFamily="34" charset="0"/>
            </a:endParaRP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5132668B-9084-6E00-3DBD-16559A401797}"/>
              </a:ext>
            </a:extLst>
          </p:cNvPr>
          <p:cNvSpPr txBox="1"/>
          <p:nvPr/>
        </p:nvSpPr>
        <p:spPr>
          <a:xfrm>
            <a:off x="372368" y="861134"/>
            <a:ext cx="8541544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0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Water utility infrastructure financing in Europe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underfinanced reconstruction of existing, aging infrastructure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AU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1%-0,01% reconstruction/year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 inclusion of capital costs into tariffs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AU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 and public funding equal to conditions of 50 years payback period of interest-free finance –cost recovery not provided due to affordability constraints</a:t>
            </a:r>
          </a:p>
          <a:p>
            <a:endParaRPr lang="en-GB" sz="1800">
              <a:effectLst/>
              <a:latin typeface="Trebuchet MS" panose="020B0603020202020204" pitchFamily="34" charset="0"/>
              <a:ea typeface="Calibri" panose="020F0502020204030204" pitchFamily="34" charset="0"/>
            </a:endParaRP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6CE29F7E-7094-DC65-A03F-A6C023579D09}"/>
              </a:ext>
            </a:extLst>
          </p:cNvPr>
          <p:cNvSpPr txBox="1"/>
          <p:nvPr/>
        </p:nvSpPr>
        <p:spPr>
          <a:xfrm>
            <a:off x="294116" y="3650297"/>
            <a:ext cx="1060676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0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Infrastructure investments needs/capita to provide 100 </a:t>
            </a:r>
            <a:r>
              <a:rPr lang="en-AU" sz="2000" b="1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liter</a:t>
            </a:r>
            <a:r>
              <a:rPr lang="en-AU" sz="20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/capita</a:t>
            </a:r>
            <a:r>
              <a:rPr lang="en-AU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/day drinking water and the full-scale collection and treatment of polluted wastewater &gt;&gt; depending on local conditions and size of municipality</a:t>
            </a:r>
            <a:endParaRPr lang="en-AU" sz="2000" b="1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1 500 – 7 500 </a:t>
            </a:r>
            <a:r>
              <a:rPr lang="hu-HU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</a:t>
            </a:r>
            <a:r>
              <a:rPr lang="en-AU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/capita (investment costs water supply, wastewater collection and treatment</a:t>
            </a:r>
            <a:r>
              <a:rPr lang="en-AU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85 -170</a:t>
            </a:r>
            <a:r>
              <a:rPr lang="en-AU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EUR/capita/year (operational costs)</a:t>
            </a:r>
            <a:endParaRPr lang="en-AU" sz="200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160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FE42342-9587-C1E9-EF55-17802AA042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14" r="-360" b="-575"/>
          <a:stretch/>
        </p:blipFill>
        <p:spPr>
          <a:xfrm>
            <a:off x="139328" y="5429739"/>
            <a:ext cx="1890007" cy="127449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915" y="5924173"/>
            <a:ext cx="9898742" cy="7849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Bef>
                <a:spcPct val="0"/>
              </a:spcBef>
            </a:pPr>
            <a:r>
              <a:rPr lang="en-GB" sz="1400">
                <a:ea typeface="+mn-lt"/>
                <a:cs typeface="+mn-lt"/>
              </a:rPr>
              <a:t>21st African Water Association International Congress &amp; Exhibition and the 7th International Faecal Sludge Management Conference</a:t>
            </a:r>
            <a:br>
              <a:rPr lang="en-GB" sz="1400">
                <a:ea typeface="+mn-lt"/>
                <a:cs typeface="+mn-lt"/>
              </a:rPr>
            </a:br>
            <a:r>
              <a:rPr lang="en-GB" sz="1400">
                <a:ea typeface="+mn-lt"/>
                <a:cs typeface="+mn-lt"/>
              </a:rPr>
              <a:t>19-23 February 2023 | Abidjan, Côte d'Ivoire</a:t>
            </a:r>
            <a:endParaRPr lang="en-US" sz="1400">
              <a:ea typeface="+mn-lt"/>
              <a:cs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DB1807-A229-64D0-8174-A72787799F7D}"/>
              </a:ext>
            </a:extLst>
          </p:cNvPr>
          <p:cNvSpPr/>
          <p:nvPr/>
        </p:nvSpPr>
        <p:spPr>
          <a:xfrm>
            <a:off x="1894562" y="5923766"/>
            <a:ext cx="9561533" cy="41753"/>
          </a:xfrm>
          <a:prstGeom prst="rect">
            <a:avLst/>
          </a:prstGeom>
          <a:solidFill>
            <a:srgbClr val="61C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0876CF-F422-09BC-1962-5E594DF210A7}"/>
              </a:ext>
            </a:extLst>
          </p:cNvPr>
          <p:cNvSpPr txBox="1"/>
          <p:nvPr/>
        </p:nvSpPr>
        <p:spPr>
          <a:xfrm>
            <a:off x="635285" y="575980"/>
            <a:ext cx="8877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 </a:t>
            </a:r>
          </a:p>
          <a:p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8A502F-7892-B95D-4234-8F0180286021}"/>
              </a:ext>
            </a:extLst>
          </p:cNvPr>
          <p:cNvSpPr txBox="1"/>
          <p:nvPr/>
        </p:nvSpPr>
        <p:spPr>
          <a:xfrm>
            <a:off x="6191637" y="276155"/>
            <a:ext cx="52644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3200">
                <a:latin typeface="Impact" panose="020B0806030902050204" pitchFamily="34" charset="0"/>
              </a:rPr>
              <a:t>Non-</a:t>
            </a:r>
            <a:r>
              <a:rPr lang="en-AU" sz="3200" err="1">
                <a:latin typeface="Impact" panose="020B0806030902050204" pitchFamily="34" charset="0"/>
              </a:rPr>
              <a:t>financable</a:t>
            </a:r>
            <a:r>
              <a:rPr lang="en-AU" sz="3200">
                <a:latin typeface="Impact" panose="020B0806030902050204" pitchFamily="34" charset="0"/>
              </a:rPr>
              <a:t>  and non-affordable </a:t>
            </a:r>
            <a:r>
              <a:rPr lang="en-AU" sz="3200" err="1">
                <a:latin typeface="Impact" panose="020B0806030902050204" pitchFamily="34" charset="0"/>
              </a:rPr>
              <a:t>modell</a:t>
            </a:r>
            <a:endParaRPr lang="en-AU" sz="3200">
              <a:latin typeface="Impact" panose="020B080603090205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3FA0D0-672E-C946-DA56-CAA26F46B4FB}"/>
              </a:ext>
            </a:extLst>
          </p:cNvPr>
          <p:cNvSpPr txBox="1"/>
          <p:nvPr/>
        </p:nvSpPr>
        <p:spPr>
          <a:xfrm>
            <a:off x="635285" y="1834101"/>
            <a:ext cx="1092143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the EU WFD model for water, sewerage and wastewater treatment and sanitation infrastructure is expected to have in developing countries, the cost of this (20+ thousand Billion USD) is non-financeable from the available resources and due to the affordability limitations (3% of the family income).</a:t>
            </a:r>
          </a:p>
          <a:p>
            <a:endParaRPr lang="en-AU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AU" sz="200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AU" sz="200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Developing distribution and pipeline networks would make up 80-90% of a given project.</a:t>
            </a:r>
          </a:p>
          <a:p>
            <a:r>
              <a:rPr lang="en-AU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r>
              <a:rPr lang="en-AU" sz="2000">
                <a:effectLst/>
                <a:latin typeface="Trebuchet MS" panose="020B0603020202020204" pitchFamily="34" charset="0"/>
                <a:ea typeface="Calibri" panose="020F0502020204030204" pitchFamily="34" charset="0"/>
              </a:rPr>
              <a:t> </a:t>
            </a:r>
          </a:p>
          <a:p>
            <a:endParaRPr lang="en-GB" sz="200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631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FE42342-9587-C1E9-EF55-17802AA042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14" r="-360" b="-575"/>
          <a:stretch/>
        </p:blipFill>
        <p:spPr>
          <a:xfrm>
            <a:off x="139328" y="5429739"/>
            <a:ext cx="1890007" cy="127449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915" y="5924173"/>
            <a:ext cx="9898742" cy="7849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Bef>
                <a:spcPct val="0"/>
              </a:spcBef>
            </a:pPr>
            <a:r>
              <a:rPr lang="en-GB" sz="1400">
                <a:ea typeface="+mn-lt"/>
                <a:cs typeface="+mn-lt"/>
              </a:rPr>
              <a:t>21st African Water Association International Congress &amp; Exhibition and the 7th International Faecal Sludge Management Conference</a:t>
            </a:r>
            <a:br>
              <a:rPr lang="en-GB" sz="1400">
                <a:ea typeface="+mn-lt"/>
                <a:cs typeface="+mn-lt"/>
              </a:rPr>
            </a:br>
            <a:r>
              <a:rPr lang="en-GB" sz="1400">
                <a:ea typeface="+mn-lt"/>
                <a:cs typeface="+mn-lt"/>
              </a:rPr>
              <a:t>19-23 February 2023 | Abidjan, Côte d'Ivoire</a:t>
            </a:r>
            <a:endParaRPr lang="en-US" sz="1400">
              <a:ea typeface="+mn-lt"/>
              <a:cs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DB1807-A229-64D0-8174-A72787799F7D}"/>
              </a:ext>
            </a:extLst>
          </p:cNvPr>
          <p:cNvSpPr/>
          <p:nvPr/>
        </p:nvSpPr>
        <p:spPr>
          <a:xfrm>
            <a:off x="1894562" y="5923766"/>
            <a:ext cx="9561533" cy="41753"/>
          </a:xfrm>
          <a:prstGeom prst="rect">
            <a:avLst/>
          </a:prstGeom>
          <a:solidFill>
            <a:srgbClr val="61C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0876CF-F422-09BC-1962-5E594DF210A7}"/>
              </a:ext>
            </a:extLst>
          </p:cNvPr>
          <p:cNvSpPr txBox="1"/>
          <p:nvPr/>
        </p:nvSpPr>
        <p:spPr>
          <a:xfrm>
            <a:off x="736847" y="861134"/>
            <a:ext cx="8877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 </a:t>
            </a:r>
          </a:p>
          <a:p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8A502F-7892-B95D-4234-8F0180286021}"/>
              </a:ext>
            </a:extLst>
          </p:cNvPr>
          <p:cNvSpPr txBox="1"/>
          <p:nvPr/>
        </p:nvSpPr>
        <p:spPr>
          <a:xfrm>
            <a:off x="3933432" y="2162875"/>
            <a:ext cx="52644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err="1">
                <a:latin typeface="Impact" panose="020B0806030902050204" pitchFamily="34" charset="0"/>
              </a:rPr>
              <a:t>What</a:t>
            </a:r>
            <a:r>
              <a:rPr lang="hu-HU" sz="3200">
                <a:latin typeface="Impact" panose="020B0806030902050204" pitchFamily="34" charset="0"/>
              </a:rPr>
              <a:t> </a:t>
            </a:r>
            <a:r>
              <a:rPr lang="hu-HU" sz="3200" err="1">
                <a:latin typeface="Impact" panose="020B0806030902050204" pitchFamily="34" charset="0"/>
              </a:rPr>
              <a:t>can</a:t>
            </a:r>
            <a:r>
              <a:rPr lang="hu-HU" sz="3200">
                <a:latin typeface="Impact" panose="020B0806030902050204" pitchFamily="34" charset="0"/>
              </a:rPr>
              <a:t> be </a:t>
            </a:r>
            <a:r>
              <a:rPr lang="hu-HU" sz="3200" err="1">
                <a:latin typeface="Impact" panose="020B0806030902050204" pitchFamily="34" charset="0"/>
              </a:rPr>
              <a:t>the</a:t>
            </a:r>
            <a:r>
              <a:rPr lang="hu-HU" sz="3200">
                <a:latin typeface="Impact" panose="020B0806030902050204" pitchFamily="34" charset="0"/>
              </a:rPr>
              <a:t> </a:t>
            </a:r>
            <a:r>
              <a:rPr lang="hu-HU" sz="3200" err="1">
                <a:latin typeface="Impact" panose="020B0806030902050204" pitchFamily="34" charset="0"/>
              </a:rPr>
              <a:t>solution</a:t>
            </a:r>
            <a:r>
              <a:rPr lang="hu-HU" sz="3200">
                <a:latin typeface="Impact" panose="020B0806030902050204" pitchFamily="34" charset="0"/>
              </a:rPr>
              <a:t>?</a:t>
            </a:r>
          </a:p>
          <a:p>
            <a:endParaRPr lang="en-GB" sz="3200">
              <a:latin typeface="Impact" panose="020B0806030902050204" pitchFamily="34" charset="0"/>
            </a:endParaRP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E9944422-6386-EE96-BF59-4F5352A82C18}"/>
              </a:ext>
            </a:extLst>
          </p:cNvPr>
          <p:cNvSpPr txBox="1"/>
          <p:nvPr/>
        </p:nvSpPr>
        <p:spPr>
          <a:xfrm>
            <a:off x="3516805" y="3313975"/>
            <a:ext cx="6097712" cy="175432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latin typeface="Calibri"/>
                <a:cs typeface="Calibri"/>
              </a:rPr>
              <a:t>to provide at least 3 </a:t>
            </a:r>
            <a:r>
              <a:rPr lang="en-US" sz="1800" err="1">
                <a:latin typeface="Calibri"/>
                <a:cs typeface="Calibri"/>
              </a:rPr>
              <a:t>litres</a:t>
            </a:r>
            <a:r>
              <a:rPr lang="en-US" sz="1800">
                <a:latin typeface="Calibri"/>
                <a:cs typeface="Calibri"/>
              </a:rPr>
              <a:t> per person per day of </a:t>
            </a:r>
            <a:r>
              <a:rPr lang="en-US">
                <a:latin typeface="Calibri"/>
                <a:cs typeface="Calibri"/>
              </a:rPr>
              <a:t>safe and affordable drinking</a:t>
            </a:r>
            <a:r>
              <a:rPr lang="en-US" sz="1800">
                <a:latin typeface="Calibri"/>
                <a:cs typeface="Calibri"/>
              </a:rPr>
              <a:t> water for a healthy life</a:t>
            </a:r>
            <a:endParaRPr lang="hu-HU" sz="1800">
              <a:latin typeface="Calibri"/>
              <a:cs typeface="Calibri"/>
            </a:endParaRPr>
          </a:p>
          <a:p>
            <a:endParaRPr lang="hu-HU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hu-HU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the </a:t>
            </a:r>
            <a:r>
              <a:rPr lang="hu-HU" err="1"/>
              <a:t>proper</a:t>
            </a:r>
            <a:r>
              <a:rPr lang="hu-HU"/>
              <a:t> management </a:t>
            </a:r>
            <a:r>
              <a:rPr lang="en-US"/>
              <a:t>of wastewater/liquid waste </a:t>
            </a:r>
            <a:r>
              <a:rPr lang="hu-HU"/>
              <a:t>of</a:t>
            </a:r>
            <a:r>
              <a:rPr lang="en-US"/>
              <a:t> communities without sewerage networks </a:t>
            </a: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2423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FE42342-9587-C1E9-EF55-17802AA042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14" r="-360" b="-575"/>
          <a:stretch/>
        </p:blipFill>
        <p:spPr>
          <a:xfrm>
            <a:off x="139328" y="5429739"/>
            <a:ext cx="1890007" cy="127449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915" y="5924173"/>
            <a:ext cx="9898742" cy="7849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Bef>
                <a:spcPct val="0"/>
              </a:spcBef>
            </a:pPr>
            <a:r>
              <a:rPr lang="en-GB" sz="1400">
                <a:ea typeface="+mn-lt"/>
                <a:cs typeface="+mn-lt"/>
              </a:rPr>
              <a:t>21st African Water Association International Congress &amp; Exhibition and the 7th International Faecal Sludge Management Conference</a:t>
            </a:r>
            <a:br>
              <a:rPr lang="en-GB" sz="1400">
                <a:ea typeface="+mn-lt"/>
                <a:cs typeface="+mn-lt"/>
              </a:rPr>
            </a:br>
            <a:r>
              <a:rPr lang="en-GB" sz="1400">
                <a:ea typeface="+mn-lt"/>
                <a:cs typeface="+mn-lt"/>
              </a:rPr>
              <a:t>19-23 February 2023 | Abidjan, Côte d'Ivoire</a:t>
            </a:r>
            <a:endParaRPr lang="en-US" sz="1400">
              <a:ea typeface="+mn-lt"/>
              <a:cs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DB1807-A229-64D0-8174-A72787799F7D}"/>
              </a:ext>
            </a:extLst>
          </p:cNvPr>
          <p:cNvSpPr/>
          <p:nvPr/>
        </p:nvSpPr>
        <p:spPr>
          <a:xfrm>
            <a:off x="1894562" y="5923766"/>
            <a:ext cx="9561533" cy="41753"/>
          </a:xfrm>
          <a:prstGeom prst="rect">
            <a:avLst/>
          </a:prstGeom>
          <a:solidFill>
            <a:srgbClr val="61C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0876CF-F422-09BC-1962-5E594DF210A7}"/>
              </a:ext>
            </a:extLst>
          </p:cNvPr>
          <p:cNvSpPr txBox="1"/>
          <p:nvPr/>
        </p:nvSpPr>
        <p:spPr>
          <a:xfrm>
            <a:off x="2723463" y="309614"/>
            <a:ext cx="88776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>
                <a:latin typeface="Impact" panose="020B0806030902050204" pitchFamily="34" charset="0"/>
              </a:rPr>
              <a:t> Solution for drinking water suppliers </a:t>
            </a:r>
          </a:p>
          <a:p>
            <a:endParaRPr lang="en-GB" sz="2800">
              <a:latin typeface="Impact" panose="020B0806030902050204" pitchFamily="34" charset="0"/>
            </a:endParaRPr>
          </a:p>
        </p:txBody>
      </p:sp>
      <p:graphicFrame>
        <p:nvGraphicFramePr>
          <p:cNvPr id="7" name="Táblázat 10">
            <a:extLst>
              <a:ext uri="{FF2B5EF4-FFF2-40B4-BE49-F238E27FC236}">
                <a16:creationId xmlns:a16="http://schemas.microsoft.com/office/drawing/2014/main" id="{CF21D00B-B3E9-4EF6-B92E-24DABCCFC8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478639"/>
              </p:ext>
            </p:extLst>
          </p:nvPr>
        </p:nvGraphicFramePr>
        <p:xfrm>
          <a:off x="237116" y="1263721"/>
          <a:ext cx="11793920" cy="42516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8480">
                  <a:extLst>
                    <a:ext uri="{9D8B030D-6E8A-4147-A177-3AD203B41FA5}">
                      <a16:colId xmlns:a16="http://schemas.microsoft.com/office/drawing/2014/main" val="443459394"/>
                    </a:ext>
                  </a:extLst>
                </a:gridCol>
                <a:gridCol w="2948480">
                  <a:extLst>
                    <a:ext uri="{9D8B030D-6E8A-4147-A177-3AD203B41FA5}">
                      <a16:colId xmlns:a16="http://schemas.microsoft.com/office/drawing/2014/main" val="3252131601"/>
                    </a:ext>
                  </a:extLst>
                </a:gridCol>
                <a:gridCol w="2948480">
                  <a:extLst>
                    <a:ext uri="{9D8B030D-6E8A-4147-A177-3AD203B41FA5}">
                      <a16:colId xmlns:a16="http://schemas.microsoft.com/office/drawing/2014/main" val="3878685188"/>
                    </a:ext>
                  </a:extLst>
                </a:gridCol>
                <a:gridCol w="2948480">
                  <a:extLst>
                    <a:ext uri="{9D8B030D-6E8A-4147-A177-3AD203B41FA5}">
                      <a16:colId xmlns:a16="http://schemas.microsoft.com/office/drawing/2014/main" val="3129313802"/>
                    </a:ext>
                  </a:extLst>
                </a:gridCol>
              </a:tblGrid>
              <a:tr h="421017">
                <a:tc>
                  <a:txBody>
                    <a:bodyPr/>
                    <a:lstStyle/>
                    <a:p>
                      <a:endParaRPr lang="en-AU" sz="2400" noProof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AU" sz="2400" noProof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Solution options</a:t>
                      </a:r>
                      <a:endParaRPr lang="en-AU" sz="2400" noProof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916" marR="7591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noProof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Complete infrastructure cost (€/person)</a:t>
                      </a:r>
                      <a:endParaRPr lang="en-AU" sz="2400" noProof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916" marR="7591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noProof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 capita supply cost</a:t>
                      </a:r>
                    </a:p>
                    <a:p>
                      <a:pPr algn="ctr"/>
                      <a:r>
                        <a:rPr lang="en-AU" sz="2400" noProof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(€/person/year)</a:t>
                      </a:r>
                      <a:endParaRPr lang="en-AU" sz="2400" noProof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916" marR="7591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2400" noProof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Main characteristics</a:t>
                      </a:r>
                      <a:endParaRPr lang="en-AU" sz="2400" noProof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5916" marR="75916" marT="0" marB="0"/>
                </a:tc>
                <a:extLst>
                  <a:ext uri="{0D108BD9-81ED-4DB2-BD59-A6C34878D82A}">
                    <a16:rowId xmlns:a16="http://schemas.microsoft.com/office/drawing/2014/main" val="4241259151"/>
                  </a:ext>
                </a:extLst>
              </a:tr>
              <a:tr h="1851403">
                <a:tc>
                  <a:txBody>
                    <a:bodyPr/>
                    <a:lstStyle/>
                    <a:p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Network supply according to EU Drinking Water Directive (EU) 2020/2184) based on HU stat data</a:t>
                      </a:r>
                    </a:p>
                    <a:p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(100 litres/person/day drinking water)</a:t>
                      </a:r>
                    </a:p>
                  </a:txBody>
                  <a:tcPr marL="75916" marR="75916" marT="0" marB="0"/>
                </a:tc>
                <a:tc>
                  <a:txBody>
                    <a:bodyPr/>
                    <a:lstStyle/>
                    <a:p>
                      <a:pPr algn="ctr"/>
                      <a:endParaRPr lang="en-AU" sz="1800" b="1" kern="1200" noProof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AU" sz="1800" b="1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500 – 2 500</a:t>
                      </a:r>
                    </a:p>
                    <a:p>
                      <a:pPr algn="ctr"/>
                      <a:r>
                        <a:rPr lang="en-AU" sz="1800" b="1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Network from this:</a:t>
                      </a:r>
                    </a:p>
                    <a:p>
                      <a:pPr algn="ctr"/>
                      <a:r>
                        <a:rPr lang="en-AU" sz="1800" b="1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400 - 1.700</a:t>
                      </a:r>
                    </a:p>
                  </a:txBody>
                  <a:tcPr marL="75916" marR="75916" marT="0" marB="0"/>
                </a:tc>
                <a:tc>
                  <a:txBody>
                    <a:bodyPr/>
                    <a:lstStyle/>
                    <a:p>
                      <a:pPr algn="ctr"/>
                      <a:endParaRPr lang="en-AU" sz="1800" b="1" kern="1200" noProof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en-AU" sz="1800" b="1" kern="1200" noProof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AU" sz="1800" b="1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35-70</a:t>
                      </a:r>
                    </a:p>
                  </a:txBody>
                  <a:tcPr marL="75916" marR="7591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Drinking water quality for total household water consumption,</a:t>
                      </a:r>
                    </a:p>
                    <a:p>
                      <a:pPr algn="ctr"/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Significant wastewater production</a:t>
                      </a:r>
                    </a:p>
                  </a:txBody>
                  <a:tcPr marL="75916" marR="75916" marT="0" marB="0"/>
                </a:tc>
                <a:extLst>
                  <a:ext uri="{0D108BD9-81ED-4DB2-BD59-A6C34878D82A}">
                    <a16:rowId xmlns:a16="http://schemas.microsoft.com/office/drawing/2014/main" val="2003521212"/>
                  </a:ext>
                </a:extLst>
              </a:tr>
              <a:tr h="1303001">
                <a:tc>
                  <a:txBody>
                    <a:bodyPr/>
                    <a:lstStyle/>
                    <a:p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Providing drinking water according to EU WHO directive (3 litres/person/day drinking water)</a:t>
                      </a:r>
                    </a:p>
                  </a:txBody>
                  <a:tcPr marL="75916" marR="75916" marT="0" marB="0"/>
                </a:tc>
                <a:tc>
                  <a:txBody>
                    <a:bodyPr/>
                    <a:lstStyle/>
                    <a:p>
                      <a:pPr algn="ctr"/>
                      <a:endParaRPr lang="en-AU" sz="1800" kern="1200" noProof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&lt; 25</a:t>
                      </a:r>
                    </a:p>
                  </a:txBody>
                  <a:tcPr marL="75916" marR="75916" marT="0" marB="0"/>
                </a:tc>
                <a:tc>
                  <a:txBody>
                    <a:bodyPr/>
                    <a:lstStyle/>
                    <a:p>
                      <a:pPr algn="ctr"/>
                      <a:endParaRPr lang="en-AU" sz="1800" kern="1200" noProof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&lt; 5</a:t>
                      </a:r>
                    </a:p>
                  </a:txBody>
                  <a:tcPr marL="75916" marR="75916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Ensuring access to healthy drinking water, limited wastewater generation</a:t>
                      </a:r>
                    </a:p>
                  </a:txBody>
                  <a:tcPr marL="75916" marR="75916" marT="0" marB="0"/>
                </a:tc>
                <a:extLst>
                  <a:ext uri="{0D108BD9-81ED-4DB2-BD59-A6C34878D82A}">
                    <a16:rowId xmlns:a16="http://schemas.microsoft.com/office/drawing/2014/main" val="2811012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7465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FE42342-9587-C1E9-EF55-17802AA042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14" r="-360" b="-575"/>
          <a:stretch/>
        </p:blipFill>
        <p:spPr>
          <a:xfrm>
            <a:off x="139328" y="5429739"/>
            <a:ext cx="1890007" cy="127449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915" y="5924173"/>
            <a:ext cx="9898742" cy="7849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Bef>
                <a:spcPct val="0"/>
              </a:spcBef>
            </a:pPr>
            <a:r>
              <a:rPr lang="en-GB" sz="1400">
                <a:ea typeface="+mn-lt"/>
                <a:cs typeface="+mn-lt"/>
              </a:rPr>
              <a:t>21st African Water Association International Congress &amp; Exhibition and the 7th International Faecal Sludge Management Conference</a:t>
            </a:r>
            <a:br>
              <a:rPr lang="en-GB" sz="1400">
                <a:ea typeface="+mn-lt"/>
                <a:cs typeface="+mn-lt"/>
              </a:rPr>
            </a:br>
            <a:r>
              <a:rPr lang="en-GB" sz="1400">
                <a:ea typeface="+mn-lt"/>
                <a:cs typeface="+mn-lt"/>
              </a:rPr>
              <a:t>19-23 February 2023 | Abidjan, Côte d'Ivoire</a:t>
            </a:r>
            <a:endParaRPr lang="en-US" sz="1400">
              <a:ea typeface="+mn-lt"/>
              <a:cs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DB1807-A229-64D0-8174-A72787799F7D}"/>
              </a:ext>
            </a:extLst>
          </p:cNvPr>
          <p:cNvSpPr/>
          <p:nvPr/>
        </p:nvSpPr>
        <p:spPr>
          <a:xfrm>
            <a:off x="1894562" y="5923766"/>
            <a:ext cx="9561533" cy="41753"/>
          </a:xfrm>
          <a:prstGeom prst="rect">
            <a:avLst/>
          </a:prstGeom>
          <a:solidFill>
            <a:srgbClr val="61C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0876CF-F422-09BC-1962-5E594DF210A7}"/>
              </a:ext>
            </a:extLst>
          </p:cNvPr>
          <p:cNvSpPr txBox="1"/>
          <p:nvPr/>
        </p:nvSpPr>
        <p:spPr>
          <a:xfrm>
            <a:off x="736847" y="861134"/>
            <a:ext cx="8877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 </a:t>
            </a:r>
          </a:p>
          <a:p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DDB31E9-2617-1421-8E8C-1A6D83152418}"/>
              </a:ext>
            </a:extLst>
          </p:cNvPr>
          <p:cNvSpPr txBox="1">
            <a:spLocks/>
          </p:cNvSpPr>
          <p:nvPr/>
        </p:nvSpPr>
        <p:spPr>
          <a:xfrm>
            <a:off x="3359801" y="263912"/>
            <a:ext cx="8534400" cy="7865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3200" err="1">
                <a:latin typeface="Impact" panose="020B0806030902050204" pitchFamily="34" charset="0"/>
              </a:rPr>
              <a:t>PurAID</a:t>
            </a:r>
            <a:r>
              <a:rPr lang="en-GB" sz="3200">
                <a:latin typeface="Impact" panose="020B0806030902050204" pitchFamily="34" charset="0"/>
              </a:rPr>
              <a:t>®- the technology</a:t>
            </a:r>
            <a:endParaRPr lang="de-DE" sz="3200">
              <a:latin typeface="Impact" panose="020B080603090205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711012-AAE1-A78C-589A-30B919F29B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670" t="12495" r="26324" b="21777"/>
          <a:stretch/>
        </p:blipFill>
        <p:spPr>
          <a:xfrm>
            <a:off x="534255" y="1267177"/>
            <a:ext cx="4985061" cy="418815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845D8E0-8145-B5A6-F9AF-1CD8D20120DB}"/>
              </a:ext>
            </a:extLst>
          </p:cNvPr>
          <p:cNvSpPr txBox="1">
            <a:spLocks/>
          </p:cNvSpPr>
          <p:nvPr/>
        </p:nvSpPr>
        <p:spPr>
          <a:xfrm>
            <a:off x="5857519" y="1267177"/>
            <a:ext cx="5963919" cy="4767327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 fontScale="5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594" indent="-228594" algn="l">
              <a:lnSpc>
                <a:spcPct val="130000"/>
              </a:lnSpc>
              <a:buFont typeface="Arial"/>
              <a:buChar char="•"/>
            </a:pPr>
            <a:r>
              <a:rPr lang="en-GB" sz="4600" b="1">
                <a:solidFill>
                  <a:srgbClr val="6BB04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Chemical free solution</a:t>
            </a:r>
          </a:p>
          <a:p>
            <a:pPr marL="228594" indent="-228594" algn="l">
              <a:lnSpc>
                <a:spcPct val="130000"/>
              </a:lnSpc>
              <a:buFont typeface="Arial"/>
              <a:buChar char="•"/>
            </a:pPr>
            <a:r>
              <a:rPr lang="en-GB" sz="4600" b="1">
                <a:solidFill>
                  <a:srgbClr val="6BB04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Small environment footprint  </a:t>
            </a:r>
          </a:p>
          <a:p>
            <a:pPr marL="228594" indent="-228594" algn="l">
              <a:lnSpc>
                <a:spcPct val="130000"/>
              </a:lnSpc>
              <a:buFont typeface="Arial"/>
              <a:buChar char="•"/>
            </a:pPr>
            <a:r>
              <a:rPr lang="en-GB" sz="4600" b="1">
                <a:solidFill>
                  <a:srgbClr val="6BB04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Iron, manganese, arsenic, ammonia removal with regenerable adsorbents</a:t>
            </a:r>
          </a:p>
          <a:p>
            <a:pPr marL="228594" indent="-228594" algn="l">
              <a:lnSpc>
                <a:spcPct val="130000"/>
              </a:lnSpc>
              <a:buFont typeface="Arial"/>
              <a:buChar char="•"/>
            </a:pPr>
            <a:r>
              <a:rPr lang="en-GB" sz="4600" b="1">
                <a:solidFill>
                  <a:srgbClr val="6BB04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Disinfection (viruses) with UV</a:t>
            </a:r>
            <a:endParaRPr lang="hu-HU" sz="4600" b="1">
              <a:solidFill>
                <a:srgbClr val="6BB04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594" indent="-228594" algn="l">
              <a:lnSpc>
                <a:spcPct val="130000"/>
              </a:lnSpc>
              <a:buFont typeface="Arial"/>
              <a:buChar char="•"/>
            </a:pPr>
            <a:r>
              <a:rPr lang="en-GB" sz="4600" b="1">
                <a:solidFill>
                  <a:srgbClr val="6BB04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Modular pallet size solution</a:t>
            </a:r>
          </a:p>
          <a:p>
            <a:pPr marL="228594" indent="-228594" algn="l">
              <a:lnSpc>
                <a:spcPct val="130000"/>
              </a:lnSpc>
              <a:buFont typeface="Arial"/>
              <a:buChar char="•"/>
            </a:pPr>
            <a:r>
              <a:rPr lang="en-GB" sz="4600" b="1">
                <a:solidFill>
                  <a:srgbClr val="6BB04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Online monitoring </a:t>
            </a:r>
          </a:p>
          <a:p>
            <a:pPr marL="228594" indent="-228594" algn="l">
              <a:lnSpc>
                <a:spcPct val="130000"/>
              </a:lnSpc>
              <a:buFont typeface="Arial"/>
              <a:buChar char="•"/>
            </a:pPr>
            <a:r>
              <a:rPr lang="en-GB" sz="4600" b="1">
                <a:solidFill>
                  <a:srgbClr val="6BB04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desalination</a:t>
            </a:r>
          </a:p>
          <a:p>
            <a:pPr marL="228594" indent="-228594" algn="l">
              <a:lnSpc>
                <a:spcPct val="130000"/>
              </a:lnSpc>
              <a:buFont typeface="Arial"/>
              <a:buChar char="•"/>
            </a:pPr>
            <a:r>
              <a:rPr lang="en-GB" sz="4600" b="1">
                <a:solidFill>
                  <a:srgbClr val="6BB04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Ground water, borehole, network water</a:t>
            </a:r>
          </a:p>
          <a:p>
            <a:pPr marL="228594" indent="-228594" algn="l">
              <a:lnSpc>
                <a:spcPct val="130000"/>
              </a:lnSpc>
              <a:buFont typeface="Arial"/>
              <a:buChar char="•"/>
            </a:pPr>
            <a:r>
              <a:rPr lang="en-GB" sz="4600" b="1">
                <a:solidFill>
                  <a:srgbClr val="6BB04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Energy efficient</a:t>
            </a:r>
          </a:p>
          <a:p>
            <a:pPr algn="l">
              <a:lnSpc>
                <a:spcPct val="130000"/>
              </a:lnSpc>
            </a:pPr>
            <a:endParaRPr lang="en-GB" sz="1867" b="1">
              <a:solidFill>
                <a:srgbClr val="6BB042"/>
              </a:solidFill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409329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FE42342-9587-C1E9-EF55-17802AA042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14" r="-360" b="-575"/>
          <a:stretch/>
        </p:blipFill>
        <p:spPr>
          <a:xfrm>
            <a:off x="139328" y="5429739"/>
            <a:ext cx="1890007" cy="127449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915" y="5924173"/>
            <a:ext cx="9898742" cy="7849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Bef>
                <a:spcPct val="0"/>
              </a:spcBef>
            </a:pPr>
            <a:r>
              <a:rPr lang="en-GB" sz="1400">
                <a:ea typeface="+mn-lt"/>
                <a:cs typeface="+mn-lt"/>
              </a:rPr>
              <a:t>21st African Water Association International Congress &amp; Exhibition and the 7th International Faecal Sludge Management Conference</a:t>
            </a:r>
            <a:br>
              <a:rPr lang="en-GB" sz="1400">
                <a:ea typeface="+mn-lt"/>
                <a:cs typeface="+mn-lt"/>
              </a:rPr>
            </a:br>
            <a:r>
              <a:rPr lang="en-GB" sz="1400">
                <a:ea typeface="+mn-lt"/>
                <a:cs typeface="+mn-lt"/>
              </a:rPr>
              <a:t>19-23 February 2023 | Abidjan, Côte d'Ivoire</a:t>
            </a:r>
            <a:endParaRPr lang="en-US" sz="1400">
              <a:ea typeface="+mn-lt"/>
              <a:cs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DB1807-A229-64D0-8174-A72787799F7D}"/>
              </a:ext>
            </a:extLst>
          </p:cNvPr>
          <p:cNvSpPr/>
          <p:nvPr/>
        </p:nvSpPr>
        <p:spPr>
          <a:xfrm>
            <a:off x="1894562" y="5923766"/>
            <a:ext cx="9561533" cy="41753"/>
          </a:xfrm>
          <a:prstGeom prst="rect">
            <a:avLst/>
          </a:prstGeom>
          <a:solidFill>
            <a:srgbClr val="61C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0876CF-F422-09BC-1962-5E594DF210A7}"/>
              </a:ext>
            </a:extLst>
          </p:cNvPr>
          <p:cNvSpPr txBox="1"/>
          <p:nvPr/>
        </p:nvSpPr>
        <p:spPr>
          <a:xfrm>
            <a:off x="736847" y="861134"/>
            <a:ext cx="8877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 </a:t>
            </a:r>
          </a:p>
          <a:p>
            <a:endParaRPr lang="en-GB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31AC487-F629-2281-AF72-B694C17DC2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3603027"/>
              </p:ext>
            </p:extLst>
          </p:nvPr>
        </p:nvGraphicFramePr>
        <p:xfrm>
          <a:off x="511310" y="1206876"/>
          <a:ext cx="6410958" cy="8923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69930">
                  <a:extLst>
                    <a:ext uri="{9D8B030D-6E8A-4147-A177-3AD203B41FA5}">
                      <a16:colId xmlns:a16="http://schemas.microsoft.com/office/drawing/2014/main" val="429223132"/>
                    </a:ext>
                  </a:extLst>
                </a:gridCol>
                <a:gridCol w="3241028">
                  <a:extLst>
                    <a:ext uri="{9D8B030D-6E8A-4147-A177-3AD203B41FA5}">
                      <a16:colId xmlns:a16="http://schemas.microsoft.com/office/drawing/2014/main" val="986024700"/>
                    </a:ext>
                  </a:extLst>
                </a:gridCol>
              </a:tblGrid>
              <a:tr h="247156">
                <a:tc>
                  <a:txBody>
                    <a:bodyPr/>
                    <a:lstStyle/>
                    <a:p>
                      <a:pPr algn="l"/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Daily water supply /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6000- 10,000 </a:t>
                      </a:r>
                      <a:r>
                        <a:rPr lang="en-US" sz="240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Litre</a:t>
                      </a:r>
                      <a:endParaRPr lang="en-GB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1064164"/>
                  </a:ext>
                </a:extLst>
              </a:tr>
              <a:tr h="282728">
                <a:tc>
                  <a:txBody>
                    <a:bodyPr/>
                    <a:lstStyle/>
                    <a:p>
                      <a:pPr algn="l"/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Transport size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max. 800 × 1200 × 2000 mm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607765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l"/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Weight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max. 500 kg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5381588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85DBE31-3948-6355-68BB-7DB4ACAF9362}"/>
              </a:ext>
            </a:extLst>
          </p:cNvPr>
          <p:cNvSpPr txBox="1"/>
          <p:nvPr/>
        </p:nvSpPr>
        <p:spPr>
          <a:xfrm>
            <a:off x="568965" y="3354446"/>
            <a:ext cx="55270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>
                <a:latin typeface="Calibri" panose="020F0502020204030204" pitchFamily="34" charset="0"/>
                <a:cs typeface="Calibri" panose="020F0502020204030204" pitchFamily="34" charset="0"/>
              </a:rPr>
              <a:t>Monitoring control system</a:t>
            </a:r>
          </a:p>
          <a:p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requires low operation task</a:t>
            </a:r>
            <a:endParaRPr lang="en-GB" sz="2400" b="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/>
          </a:p>
        </p:txBody>
      </p:sp>
      <p:pic>
        <p:nvPicPr>
          <p:cNvPr id="9" name="Kép 4">
            <a:extLst>
              <a:ext uri="{FF2B5EF4-FFF2-40B4-BE49-F238E27FC236}">
                <a16:creationId xmlns:a16="http://schemas.microsoft.com/office/drawing/2014/main" id="{8BCBF2F8-083B-6476-F110-1A9D68C6D4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17425" y="178524"/>
            <a:ext cx="6582421" cy="5718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834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FE42342-9587-C1E9-EF55-17802AA042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14" r="-360" b="-575"/>
          <a:stretch/>
        </p:blipFill>
        <p:spPr>
          <a:xfrm>
            <a:off x="139328" y="5429739"/>
            <a:ext cx="1890007" cy="127449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915" y="5924173"/>
            <a:ext cx="9898742" cy="7849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Bef>
                <a:spcPct val="0"/>
              </a:spcBef>
            </a:pPr>
            <a:r>
              <a:rPr lang="en-GB" sz="1400">
                <a:ea typeface="+mn-lt"/>
                <a:cs typeface="+mn-lt"/>
              </a:rPr>
              <a:t>21st African Water Association International Congress &amp; Exhibition and the 7th International Faecal Sludge Management Conference</a:t>
            </a:r>
            <a:br>
              <a:rPr lang="en-GB" sz="1400">
                <a:ea typeface="+mn-lt"/>
                <a:cs typeface="+mn-lt"/>
              </a:rPr>
            </a:br>
            <a:r>
              <a:rPr lang="en-GB" sz="1400">
                <a:ea typeface="+mn-lt"/>
                <a:cs typeface="+mn-lt"/>
              </a:rPr>
              <a:t>19-23 February 2023 | Abidjan, Côte d'Ivoire</a:t>
            </a:r>
            <a:endParaRPr lang="en-US" sz="1400">
              <a:ea typeface="+mn-lt"/>
              <a:cs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DB1807-A229-64D0-8174-A72787799F7D}"/>
              </a:ext>
            </a:extLst>
          </p:cNvPr>
          <p:cNvSpPr/>
          <p:nvPr/>
        </p:nvSpPr>
        <p:spPr>
          <a:xfrm>
            <a:off x="1894562" y="5923766"/>
            <a:ext cx="9561533" cy="41753"/>
          </a:xfrm>
          <a:prstGeom prst="rect">
            <a:avLst/>
          </a:prstGeom>
          <a:solidFill>
            <a:srgbClr val="61C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0876CF-F422-09BC-1962-5E594DF210A7}"/>
              </a:ext>
            </a:extLst>
          </p:cNvPr>
          <p:cNvSpPr txBox="1"/>
          <p:nvPr/>
        </p:nvSpPr>
        <p:spPr>
          <a:xfrm>
            <a:off x="736847" y="861134"/>
            <a:ext cx="8877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 </a:t>
            </a:r>
          </a:p>
          <a:p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F188E3-D227-72F3-3626-5EF938B76925}"/>
              </a:ext>
            </a:extLst>
          </p:cNvPr>
          <p:cNvSpPr txBox="1"/>
          <p:nvPr/>
        </p:nvSpPr>
        <p:spPr>
          <a:xfrm>
            <a:off x="2029335" y="1507465"/>
            <a:ext cx="5925057" cy="2522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952049-F1B4-5863-857C-257AC7132D29}"/>
              </a:ext>
            </a:extLst>
          </p:cNvPr>
          <p:cNvSpPr txBox="1"/>
          <p:nvPr/>
        </p:nvSpPr>
        <p:spPr>
          <a:xfrm>
            <a:off x="825229" y="1352442"/>
            <a:ext cx="5925057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000">
                <a:latin typeface="Calibri" panose="020F0502020204030204" pitchFamily="34" charset="0"/>
                <a:cs typeface="Calibri" panose="020F0502020204030204" pitchFamily="34" charset="0"/>
              </a:rPr>
              <a:t>No Plastic waste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2000">
                <a:latin typeface="Calibri" panose="020F0502020204030204" pitchFamily="34" charset="0"/>
                <a:cs typeface="Calibri" panose="020F0502020204030204" pitchFamily="34" charset="0"/>
              </a:rPr>
              <a:t>No Water loss, Revenue water</a:t>
            </a:r>
            <a:r>
              <a:rPr lang="en-GB" sz="200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forecastable ROI</a:t>
            </a:r>
          </a:p>
          <a:p>
            <a:pPr marL="285750" indent="-285750" algn="l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GB" sz="2000" b="1">
                <a:latin typeface="Calibri" panose="020F0502020204030204" pitchFamily="34" charset="0"/>
                <a:cs typeface="Calibri" panose="020F0502020204030204" pitchFamily="34" charset="0"/>
              </a:rPr>
              <a:t>without high infrastructure investment and network operation cost </a:t>
            </a: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GB" sz="2000" b="1">
                <a:latin typeface="Calibri" panose="020F0502020204030204" pitchFamily="34" charset="0"/>
                <a:cs typeface="Calibri" panose="020F0502020204030204" pitchFamily="34" charset="0"/>
              </a:rPr>
              <a:t>Prompt solution</a:t>
            </a:r>
            <a:r>
              <a:rPr lang="en-GB" sz="2000">
                <a:latin typeface="Calibri" panose="020F0502020204030204" pitchFamily="34" charset="0"/>
                <a:cs typeface="Calibri" panose="020F0502020204030204" pitchFamily="34" charset="0"/>
              </a:rPr>
              <a:t> for rural communities, settlements without network water, public institutions schools, hospitals </a:t>
            </a: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During backwashing, the drinking water supply is continuous. The backwash water can be drained into a rainwater system or filter beds.</a:t>
            </a:r>
            <a:endParaRPr lang="en-GB" sz="200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marL="285750" indent="-285750">
              <a:buFontTx/>
              <a:buChar char="-"/>
            </a:pPr>
            <a:endParaRPr lang="en-GB">
              <a:latin typeface="Trebuchet MS" panose="020B0603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B9324C-412C-6ADB-DE06-3C88094E91AF}"/>
              </a:ext>
            </a:extLst>
          </p:cNvPr>
          <p:cNvSpPr txBox="1"/>
          <p:nvPr/>
        </p:nvSpPr>
        <p:spPr>
          <a:xfrm>
            <a:off x="2577483" y="277107"/>
            <a:ext cx="94991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>
                <a:latin typeface="Impact" panose="020B0806030902050204" pitchFamily="34" charset="0"/>
              </a:rPr>
              <a:t>Advantage of the design&amp; technology/ work with </a:t>
            </a:r>
            <a:r>
              <a:rPr lang="en-GB" sz="3000" err="1">
                <a:effectLst/>
                <a:latin typeface="Impact" panose="020B0806030902050204" pitchFamily="34" charset="0"/>
                <a:ea typeface="Calibri" panose="020F0502020204030204" pitchFamily="34" charset="0"/>
              </a:rPr>
              <a:t>PurAID</a:t>
            </a:r>
            <a:r>
              <a:rPr lang="en-GB" sz="3000">
                <a:effectLst/>
                <a:latin typeface="Impact" panose="020B0806030902050204" pitchFamily="34" charset="0"/>
                <a:ea typeface="Calibri" panose="020F0502020204030204" pitchFamily="34" charset="0"/>
              </a:rPr>
              <a:t>®</a:t>
            </a:r>
            <a:endParaRPr lang="en-GB" sz="3000">
              <a:latin typeface="Impact" panose="020B0806030902050204" pitchFamily="34" charset="0"/>
            </a:endParaRPr>
          </a:p>
          <a:p>
            <a:pPr algn="r"/>
            <a:endParaRPr lang="en-GB" sz="3000">
              <a:latin typeface="Trebuchet MS" panose="020B0603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B0DD2A-E463-1D2D-AF3F-6DAAA5F0B257}"/>
              </a:ext>
            </a:extLst>
          </p:cNvPr>
          <p:cNvSpPr txBox="1"/>
          <p:nvPr/>
        </p:nvSpPr>
        <p:spPr>
          <a:xfrm>
            <a:off x="7327036" y="4837293"/>
            <a:ext cx="6854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School program, education Pipe it up</a:t>
            </a:r>
            <a:endParaRPr lang="en-GB"/>
          </a:p>
        </p:txBody>
      </p:sp>
      <p:pic>
        <p:nvPicPr>
          <p:cNvPr id="11" name="Kép 10" descr="A képen beltéri, játék, színes látható&#10;&#10;Automatikusan generált leírás">
            <a:extLst>
              <a:ext uri="{FF2B5EF4-FFF2-40B4-BE49-F238E27FC236}">
                <a16:creationId xmlns:a16="http://schemas.microsoft.com/office/drawing/2014/main" id="{769F7386-79D1-2F7C-40D3-B85236BDD3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927" y="1500762"/>
            <a:ext cx="4811730" cy="320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401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FE42342-9587-C1E9-EF55-17802AA042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14" r="-360" b="-575"/>
          <a:stretch/>
        </p:blipFill>
        <p:spPr>
          <a:xfrm>
            <a:off x="139328" y="5429739"/>
            <a:ext cx="1890007" cy="127449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915" y="5924173"/>
            <a:ext cx="9898742" cy="7849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Bef>
                <a:spcPct val="0"/>
              </a:spcBef>
            </a:pPr>
            <a:r>
              <a:rPr lang="en-GB" sz="1400">
                <a:ea typeface="+mn-lt"/>
                <a:cs typeface="+mn-lt"/>
              </a:rPr>
              <a:t>21st African Water Association International Congress &amp; Exhibition and the 7th International Faecal Sludge Management Conference</a:t>
            </a:r>
            <a:br>
              <a:rPr lang="en-GB" sz="1400">
                <a:ea typeface="+mn-lt"/>
                <a:cs typeface="+mn-lt"/>
              </a:rPr>
            </a:br>
            <a:r>
              <a:rPr lang="en-GB" sz="1400">
                <a:ea typeface="+mn-lt"/>
                <a:cs typeface="+mn-lt"/>
              </a:rPr>
              <a:t>19-23 February 2023 | Abidjan, Côte d'Ivoire</a:t>
            </a:r>
            <a:endParaRPr lang="en-US" sz="1400">
              <a:ea typeface="+mn-lt"/>
              <a:cs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DB1807-A229-64D0-8174-A72787799F7D}"/>
              </a:ext>
            </a:extLst>
          </p:cNvPr>
          <p:cNvSpPr/>
          <p:nvPr/>
        </p:nvSpPr>
        <p:spPr>
          <a:xfrm>
            <a:off x="1894562" y="5923766"/>
            <a:ext cx="9561533" cy="41753"/>
          </a:xfrm>
          <a:prstGeom prst="rect">
            <a:avLst/>
          </a:prstGeom>
          <a:solidFill>
            <a:srgbClr val="61C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0876CF-F422-09BC-1962-5E594DF210A7}"/>
              </a:ext>
            </a:extLst>
          </p:cNvPr>
          <p:cNvSpPr txBox="1"/>
          <p:nvPr/>
        </p:nvSpPr>
        <p:spPr>
          <a:xfrm>
            <a:off x="736847" y="861134"/>
            <a:ext cx="8877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 </a:t>
            </a:r>
          </a:p>
          <a:p>
            <a:endParaRPr lang="en-GB"/>
          </a:p>
        </p:txBody>
      </p:sp>
      <p:pic>
        <p:nvPicPr>
          <p:cNvPr id="7" name="Picture 20">
            <a:extLst>
              <a:ext uri="{FF2B5EF4-FFF2-40B4-BE49-F238E27FC236}">
                <a16:creationId xmlns:a16="http://schemas.microsoft.com/office/drawing/2014/main" id="{A7CE2B51-5F8B-C2B9-8F59-DF5D7B3239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9382" y="148921"/>
            <a:ext cx="7505328" cy="5628995"/>
          </a:xfrm>
          <a:prstGeom prst="rect">
            <a:avLst/>
          </a:prstGeom>
        </p:spPr>
      </p:pic>
      <p:pic>
        <p:nvPicPr>
          <p:cNvPr id="8" name="Online médiaelem 7" title="PurAID® pilot project in Ghana">
            <a:hlinkClick r:id="" action="ppaction://media"/>
            <a:extLst>
              <a:ext uri="{FF2B5EF4-FFF2-40B4-BE49-F238E27FC236}">
                <a16:creationId xmlns:a16="http://schemas.microsoft.com/office/drawing/2014/main" id="{BAB4F6B3-A0CF-AF12-1F89-E2CACE2876C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23177" y="1824813"/>
            <a:ext cx="3961899" cy="2238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905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FE42342-9587-C1E9-EF55-17802AA042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14" r="-360" b="-575"/>
          <a:stretch/>
        </p:blipFill>
        <p:spPr>
          <a:xfrm>
            <a:off x="139328" y="5429739"/>
            <a:ext cx="1890007" cy="127449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915" y="5924173"/>
            <a:ext cx="9898742" cy="7849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Bef>
                <a:spcPct val="0"/>
              </a:spcBef>
            </a:pPr>
            <a:r>
              <a:rPr lang="en-GB" sz="1400">
                <a:ea typeface="+mn-lt"/>
                <a:cs typeface="+mn-lt"/>
              </a:rPr>
              <a:t>21st African Water Association International Congress &amp; Exhibition and the 7th International Faecal Sludge Management Conference</a:t>
            </a:r>
            <a:br>
              <a:rPr lang="en-GB" sz="1400">
                <a:ea typeface="+mn-lt"/>
                <a:cs typeface="+mn-lt"/>
              </a:rPr>
            </a:br>
            <a:r>
              <a:rPr lang="en-GB" sz="1400">
                <a:ea typeface="+mn-lt"/>
                <a:cs typeface="+mn-lt"/>
              </a:rPr>
              <a:t>19-23 February 2023 | Abidjan, Côte d'Ivoire</a:t>
            </a:r>
            <a:endParaRPr lang="en-US" sz="1400">
              <a:ea typeface="+mn-lt"/>
              <a:cs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DB1807-A229-64D0-8174-A72787799F7D}"/>
              </a:ext>
            </a:extLst>
          </p:cNvPr>
          <p:cNvSpPr/>
          <p:nvPr/>
        </p:nvSpPr>
        <p:spPr>
          <a:xfrm>
            <a:off x="1894562" y="5923766"/>
            <a:ext cx="9561533" cy="41753"/>
          </a:xfrm>
          <a:prstGeom prst="rect">
            <a:avLst/>
          </a:prstGeom>
          <a:solidFill>
            <a:srgbClr val="61C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Cím 1">
            <a:extLst>
              <a:ext uri="{FF2B5EF4-FFF2-40B4-BE49-F238E27FC236}">
                <a16:creationId xmlns:a16="http://schemas.microsoft.com/office/drawing/2014/main" id="{FAE26B21-2066-4889-3F48-BEB55C23F00B}"/>
              </a:ext>
            </a:extLst>
          </p:cNvPr>
          <p:cNvSpPr txBox="1">
            <a:spLocks/>
          </p:cNvSpPr>
          <p:nvPr/>
        </p:nvSpPr>
        <p:spPr>
          <a:xfrm>
            <a:off x="601617" y="43097"/>
            <a:ext cx="10988766" cy="784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733" b="1">
                <a:latin typeface="Impact" panose="020B0806030902050204" pitchFamily="34" charset="0"/>
                <a:cs typeface="Bai Jamjuree Bold" panose="020B0604020202020204" charset="-34"/>
              </a:rPr>
              <a:t>International recognition </a:t>
            </a:r>
            <a:endParaRPr lang="hu-HU" sz="3733" b="1">
              <a:latin typeface="Impact" panose="020B0806030902050204" pitchFamily="34" charset="0"/>
              <a:cs typeface="Bai Jamjuree Bold" panose="020B0604020202020204" charset="-34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B315B37-8051-8F42-309F-1B193A79C1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212" y="909319"/>
            <a:ext cx="6329116" cy="36966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7B707EA-1ECE-B502-1B83-EAD8C1FE6E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328" y="2431782"/>
            <a:ext cx="5224454" cy="324476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4A03AD3-E20A-2ED7-700F-0AFC440F3F21}"/>
              </a:ext>
            </a:extLst>
          </p:cNvPr>
          <p:cNvSpPr txBox="1"/>
          <p:nvPr/>
        </p:nvSpPr>
        <p:spPr>
          <a:xfrm>
            <a:off x="6750287" y="781860"/>
            <a:ext cx="54417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>
                <a:latin typeface="Trebuchet MS" panose="020B0603020202020204" pitchFamily="34" charset="0"/>
              </a:rPr>
              <a:t>Source: </a:t>
            </a:r>
            <a:r>
              <a:rPr lang="en-GB" sz="1600" b="1">
                <a:solidFill>
                  <a:srgbClr val="92D050"/>
                </a:solidFill>
                <a:latin typeface="Trebuchet MS" panose="020B0603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https://sdgs.un.org/partnerships/sustainable-safe-drinking-water-supply-rural-areas-point-technology-giving-instant</a:t>
            </a:r>
            <a:r>
              <a:rPr lang="en-GB" sz="1600" b="1">
                <a:solidFill>
                  <a:srgbClr val="92D050"/>
                </a:solidFill>
                <a:latin typeface="Trebuchet MS" panose="020B0603020202020204" pitchFamily="34" charset="0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30ECF2-A2EF-0C5C-1BDD-7586B984D5DB}"/>
              </a:ext>
            </a:extLst>
          </p:cNvPr>
          <p:cNvSpPr txBox="1"/>
          <p:nvPr/>
        </p:nvSpPr>
        <p:spPr>
          <a:xfrm>
            <a:off x="1455314" y="5281050"/>
            <a:ext cx="5609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>
                <a:latin typeface="Trebuchet MS" panose="020B0603020202020204" pitchFamily="34" charset="0"/>
              </a:rPr>
              <a:t>Source: </a:t>
            </a:r>
            <a:r>
              <a:rPr lang="en-GB" sz="1200" b="1">
                <a:solidFill>
                  <a:srgbClr val="92D050"/>
                </a:solidFill>
                <a:latin typeface="Trebuchet MS" panose="020B0603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https://partners.wsj.com/aws/reinventing-with-the-cloud/3-ways-computer-vision-and-iot-can-transform-operations/</a:t>
            </a:r>
            <a:endParaRPr lang="en-GB" sz="1200" b="1">
              <a:solidFill>
                <a:srgbClr val="92D05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5406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FE42342-9587-C1E9-EF55-17802AA042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14" r="-360" b="-575"/>
          <a:stretch/>
        </p:blipFill>
        <p:spPr>
          <a:xfrm>
            <a:off x="139328" y="5429739"/>
            <a:ext cx="1890007" cy="127449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915" y="5924173"/>
            <a:ext cx="9898742" cy="7849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Bef>
                <a:spcPct val="0"/>
              </a:spcBef>
            </a:pPr>
            <a:r>
              <a:rPr lang="en-GB" sz="1400">
                <a:ea typeface="+mn-lt"/>
                <a:cs typeface="+mn-lt"/>
              </a:rPr>
              <a:t>21st African Water Association International Congress &amp; Exhibition and the 7th International Faecal Sludge Management Conference</a:t>
            </a:r>
            <a:br>
              <a:rPr lang="en-GB" sz="1400">
                <a:ea typeface="+mn-lt"/>
                <a:cs typeface="+mn-lt"/>
              </a:rPr>
            </a:br>
            <a:r>
              <a:rPr lang="en-GB" sz="1400">
                <a:ea typeface="+mn-lt"/>
                <a:cs typeface="+mn-lt"/>
              </a:rPr>
              <a:t>19-23 February 2023 | Abidjan, Côte d'Ivoire</a:t>
            </a:r>
            <a:endParaRPr lang="en-US" sz="1400">
              <a:ea typeface="+mn-lt"/>
              <a:cs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DB1807-A229-64D0-8174-A72787799F7D}"/>
              </a:ext>
            </a:extLst>
          </p:cNvPr>
          <p:cNvSpPr/>
          <p:nvPr/>
        </p:nvSpPr>
        <p:spPr>
          <a:xfrm>
            <a:off x="1894562" y="5923766"/>
            <a:ext cx="9561533" cy="41753"/>
          </a:xfrm>
          <a:prstGeom prst="rect">
            <a:avLst/>
          </a:prstGeom>
          <a:solidFill>
            <a:srgbClr val="61C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0876CF-F422-09BC-1962-5E594DF210A7}"/>
              </a:ext>
            </a:extLst>
          </p:cNvPr>
          <p:cNvSpPr txBox="1"/>
          <p:nvPr/>
        </p:nvSpPr>
        <p:spPr>
          <a:xfrm>
            <a:off x="736847" y="861134"/>
            <a:ext cx="8877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 </a:t>
            </a:r>
          </a:p>
          <a:p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A9BCEA-0BCD-3E51-E14A-99B278C44D57}"/>
              </a:ext>
            </a:extLst>
          </p:cNvPr>
          <p:cNvSpPr txBox="1"/>
          <p:nvPr/>
        </p:nvSpPr>
        <p:spPr>
          <a:xfrm>
            <a:off x="449280" y="932889"/>
            <a:ext cx="1100587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>
                <a:latin typeface="Calibri" panose="020F0502020204030204" pitchFamily="34" charset="0"/>
                <a:cs typeface="Calibri" panose="020F0502020204030204" pitchFamily="34" charset="0"/>
              </a:rPr>
              <a:t>Project in progress: </a:t>
            </a:r>
          </a:p>
          <a:p>
            <a:r>
              <a:rPr lang="en-GB" err="1">
                <a:latin typeface="Calibri" panose="020F0502020204030204" pitchFamily="34" charset="0"/>
                <a:cs typeface="Calibri" panose="020F0502020204030204" pitchFamily="34" charset="0"/>
              </a:rPr>
              <a:t>Akim</a:t>
            </a:r>
            <a:r>
              <a:rPr lang="en-GB">
                <a:latin typeface="Calibri" panose="020F0502020204030204" pitchFamily="34" charset="0"/>
                <a:cs typeface="Calibri" panose="020F0502020204030204" pitchFamily="34" charset="0"/>
              </a:rPr>
              <a:t> Wenchi- independent </a:t>
            </a:r>
            <a:r>
              <a:rPr lang="en-GB" sz="180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PurAID</a:t>
            </a:r>
            <a:r>
              <a:rPr lang="en-GB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® </a:t>
            </a:r>
            <a:r>
              <a:rPr lang="en-GB">
                <a:latin typeface="Calibri" panose="020F0502020204030204" pitchFamily="34" charset="0"/>
                <a:cs typeface="Calibri" panose="020F0502020204030204" pitchFamily="34" charset="0"/>
              </a:rPr>
              <a:t>water supplier </a:t>
            </a:r>
          </a:p>
          <a:p>
            <a:r>
              <a:rPr lang="en-GB">
                <a:latin typeface="Calibri" panose="020F0502020204030204" pitchFamily="34" charset="0"/>
                <a:cs typeface="Calibri" panose="020F0502020204030204" pitchFamily="34" charset="0"/>
              </a:rPr>
              <a:t>Installation at a campsite during high way- road construction </a:t>
            </a:r>
          </a:p>
          <a:p>
            <a:r>
              <a:rPr lang="en-GB">
                <a:latin typeface="Calibri" panose="020F0502020204030204" pitchFamily="34" charset="0"/>
                <a:cs typeface="Calibri" panose="020F0502020204030204" pitchFamily="34" charset="0"/>
              </a:rPr>
              <a:t>Expanding in Africa, Ghana, Ivory Cost, Sierra Leone, Tanzania, Rwanda, Egypt</a:t>
            </a:r>
          </a:p>
          <a:p>
            <a:r>
              <a:rPr lang="en-GB">
                <a:latin typeface="Calibri" panose="020F0502020204030204" pitchFamily="34" charset="0"/>
                <a:cs typeface="Calibri" panose="020F0502020204030204" pitchFamily="34" charset="0"/>
              </a:rPr>
              <a:t> and worldwide Vietnam, Sri Lanka, Bangladesh</a:t>
            </a:r>
          </a:p>
          <a:p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b="1">
                <a:latin typeface="Calibri" panose="020F0502020204030204" pitchFamily="34" charset="0"/>
                <a:cs typeface="Calibri" panose="020F0502020204030204" pitchFamily="34" charset="0"/>
              </a:rPr>
              <a:t>If you are: </a:t>
            </a:r>
          </a:p>
          <a:p>
            <a:r>
              <a:rPr lang="en-GB">
                <a:latin typeface="Calibri" panose="020F0502020204030204" pitchFamily="34" charset="0"/>
                <a:cs typeface="Calibri" panose="020F0502020204030204" pitchFamily="34" charset="0"/>
              </a:rPr>
              <a:t>SGD committed individual, business entity </a:t>
            </a:r>
          </a:p>
          <a:p>
            <a:r>
              <a:rPr lang="en-GB">
                <a:latin typeface="Calibri" panose="020F0502020204030204" pitchFamily="34" charset="0"/>
                <a:cs typeface="Calibri" panose="020F0502020204030204" pitchFamily="34" charset="0"/>
              </a:rPr>
              <a:t>Water supplier</a:t>
            </a:r>
          </a:p>
          <a:p>
            <a:r>
              <a:rPr lang="en-GB">
                <a:latin typeface="Calibri" panose="020F0502020204030204" pitchFamily="34" charset="0"/>
                <a:cs typeface="Calibri" panose="020F0502020204030204" pitchFamily="34" charset="0"/>
              </a:rPr>
              <a:t>Government, Community Leader </a:t>
            </a:r>
          </a:p>
          <a:p>
            <a:r>
              <a:rPr lang="en-GB">
                <a:latin typeface="Calibri" panose="020F0502020204030204" pitchFamily="34" charset="0"/>
                <a:cs typeface="Calibri" panose="020F0502020204030204" pitchFamily="34" charset="0"/>
              </a:rPr>
              <a:t>Technology supplier, developer for sustainable water supply solutions </a:t>
            </a:r>
          </a:p>
          <a:p>
            <a:r>
              <a:rPr lang="en-GB">
                <a:latin typeface="Calibri" panose="020F0502020204030204" pitchFamily="34" charset="0"/>
                <a:cs typeface="Calibri" panose="020F0502020204030204" pitchFamily="34" charset="0"/>
              </a:rPr>
              <a:t>Multinational, stake holders active in CSR </a:t>
            </a:r>
          </a:p>
          <a:p>
            <a:endParaRPr lang="en-GB"/>
          </a:p>
          <a:p>
            <a:endParaRPr lang="en-GB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2517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FE42342-9587-C1E9-EF55-17802AA042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14" r="-360" b="-575"/>
          <a:stretch/>
        </p:blipFill>
        <p:spPr>
          <a:xfrm>
            <a:off x="139328" y="5429739"/>
            <a:ext cx="1890007" cy="127449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915" y="5924173"/>
            <a:ext cx="9898742" cy="7849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Bef>
                <a:spcPct val="0"/>
              </a:spcBef>
            </a:pPr>
            <a:r>
              <a:rPr lang="en-GB" sz="1400">
                <a:ea typeface="+mn-lt"/>
                <a:cs typeface="+mn-lt"/>
              </a:rPr>
              <a:t>21st African Water Association International Congress &amp; Exhibition and the 7th International Faecal Sludge Management Conference</a:t>
            </a:r>
            <a:br>
              <a:rPr lang="en-GB" sz="1400">
                <a:ea typeface="+mn-lt"/>
                <a:cs typeface="+mn-lt"/>
              </a:rPr>
            </a:br>
            <a:r>
              <a:rPr lang="en-GB" sz="1400">
                <a:ea typeface="+mn-lt"/>
                <a:cs typeface="+mn-lt"/>
              </a:rPr>
              <a:t>19-23 February 2023 | Abidjan, Côte d'Ivoire</a:t>
            </a:r>
            <a:endParaRPr lang="en-US" sz="1400">
              <a:ea typeface="+mn-lt"/>
              <a:cs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DB1807-A229-64D0-8174-A72787799F7D}"/>
              </a:ext>
            </a:extLst>
          </p:cNvPr>
          <p:cNvSpPr/>
          <p:nvPr/>
        </p:nvSpPr>
        <p:spPr>
          <a:xfrm>
            <a:off x="1894562" y="5923766"/>
            <a:ext cx="9561533" cy="41753"/>
          </a:xfrm>
          <a:prstGeom prst="rect">
            <a:avLst/>
          </a:prstGeom>
          <a:solidFill>
            <a:srgbClr val="61C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0876CF-F422-09BC-1962-5E594DF210A7}"/>
              </a:ext>
            </a:extLst>
          </p:cNvPr>
          <p:cNvSpPr txBox="1"/>
          <p:nvPr/>
        </p:nvSpPr>
        <p:spPr>
          <a:xfrm>
            <a:off x="3011139" y="130966"/>
            <a:ext cx="88776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>
                <a:latin typeface="Impact" panose="020B0806030902050204" pitchFamily="34" charset="0"/>
              </a:rPr>
              <a:t> Solution for </a:t>
            </a:r>
            <a:r>
              <a:rPr lang="hu-HU" sz="2800" err="1">
                <a:latin typeface="Impact" panose="020B0806030902050204" pitchFamily="34" charset="0"/>
              </a:rPr>
              <a:t>liquid</a:t>
            </a:r>
            <a:r>
              <a:rPr lang="hu-HU" sz="2800">
                <a:latin typeface="Impact" panose="020B0806030902050204" pitchFamily="34" charset="0"/>
              </a:rPr>
              <a:t> </a:t>
            </a:r>
            <a:r>
              <a:rPr lang="hu-HU" sz="2800" err="1">
                <a:latin typeface="Impact" panose="020B0806030902050204" pitchFamily="34" charset="0"/>
              </a:rPr>
              <a:t>waste</a:t>
            </a:r>
            <a:r>
              <a:rPr lang="en-GB" sz="2800">
                <a:latin typeface="Impact" panose="020B0806030902050204" pitchFamily="34" charset="0"/>
              </a:rPr>
              <a:t>  </a:t>
            </a:r>
          </a:p>
          <a:p>
            <a:endParaRPr lang="en-GB" sz="2800">
              <a:latin typeface="Impact" panose="020B0806030902050204" pitchFamily="34" charset="0"/>
            </a:endParaRPr>
          </a:p>
        </p:txBody>
      </p:sp>
      <p:graphicFrame>
        <p:nvGraphicFramePr>
          <p:cNvPr id="7" name="Táblázat 4">
            <a:extLst>
              <a:ext uri="{FF2B5EF4-FFF2-40B4-BE49-F238E27FC236}">
                <a16:creationId xmlns:a16="http://schemas.microsoft.com/office/drawing/2014/main" id="{BCAE7A6C-E622-6277-3B33-8C7BBBAED3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107291"/>
              </p:ext>
            </p:extLst>
          </p:nvPr>
        </p:nvGraphicFramePr>
        <p:xfrm>
          <a:off x="452063" y="945222"/>
          <a:ext cx="11247593" cy="46417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0215">
                  <a:extLst>
                    <a:ext uri="{9D8B030D-6E8A-4147-A177-3AD203B41FA5}">
                      <a16:colId xmlns:a16="http://schemas.microsoft.com/office/drawing/2014/main" val="2243299786"/>
                    </a:ext>
                  </a:extLst>
                </a:gridCol>
                <a:gridCol w="2749126">
                  <a:extLst>
                    <a:ext uri="{9D8B030D-6E8A-4147-A177-3AD203B41FA5}">
                      <a16:colId xmlns:a16="http://schemas.microsoft.com/office/drawing/2014/main" val="388682267"/>
                    </a:ext>
                  </a:extLst>
                </a:gridCol>
                <a:gridCol w="2749126">
                  <a:extLst>
                    <a:ext uri="{9D8B030D-6E8A-4147-A177-3AD203B41FA5}">
                      <a16:colId xmlns:a16="http://schemas.microsoft.com/office/drawing/2014/main" val="3176446422"/>
                    </a:ext>
                  </a:extLst>
                </a:gridCol>
                <a:gridCol w="2749126">
                  <a:extLst>
                    <a:ext uri="{9D8B030D-6E8A-4147-A177-3AD203B41FA5}">
                      <a16:colId xmlns:a16="http://schemas.microsoft.com/office/drawing/2014/main" val="464351069"/>
                    </a:ext>
                  </a:extLst>
                </a:gridCol>
              </a:tblGrid>
              <a:tr h="670218">
                <a:tc>
                  <a:txBody>
                    <a:bodyPr/>
                    <a:lstStyle/>
                    <a:p>
                      <a:endParaRPr lang="en-AU" sz="1800" noProof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AU" sz="1800" noProof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Solution options</a:t>
                      </a:r>
                      <a:endParaRPr lang="en-AU" sz="18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937" marR="5693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noProof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Complete infrastructure cost (€/person)</a:t>
                      </a:r>
                      <a:endParaRPr lang="en-AU" sz="18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937" marR="5693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noProof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 capita supply cost</a:t>
                      </a:r>
                    </a:p>
                    <a:p>
                      <a:pPr algn="ctr"/>
                      <a:r>
                        <a:rPr lang="en-AU" sz="1800" noProof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(€/person/year)</a:t>
                      </a:r>
                    </a:p>
                  </a:txBody>
                  <a:tcPr marL="56937" marR="5693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noProof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Main characteristics</a:t>
                      </a:r>
                    </a:p>
                  </a:txBody>
                  <a:tcPr marL="56937" marR="56937" marT="0" marB="0"/>
                </a:tc>
                <a:extLst>
                  <a:ext uri="{0D108BD9-81ED-4DB2-BD59-A6C34878D82A}">
                    <a16:rowId xmlns:a16="http://schemas.microsoft.com/office/drawing/2014/main" val="1270022087"/>
                  </a:ext>
                </a:extLst>
              </a:tr>
              <a:tr h="615364">
                <a:tc>
                  <a:txBody>
                    <a:bodyPr/>
                    <a:lstStyle/>
                    <a:p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Wastewater management (sewerage and treatment)</a:t>
                      </a:r>
                    </a:p>
                  </a:txBody>
                  <a:tcPr marL="56937" marR="56937" marT="0" marB="0"/>
                </a:tc>
                <a:tc>
                  <a:txBody>
                    <a:bodyPr/>
                    <a:lstStyle/>
                    <a:p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56937" marR="5693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56937" marR="5693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56937" marR="56937" marT="0" marB="0"/>
                </a:tc>
                <a:extLst>
                  <a:ext uri="{0D108BD9-81ED-4DB2-BD59-A6C34878D82A}">
                    <a16:rowId xmlns:a16="http://schemas.microsoft.com/office/drawing/2014/main" val="1860782943"/>
                  </a:ext>
                </a:extLst>
              </a:tr>
              <a:tr h="1112712">
                <a:tc>
                  <a:txBody>
                    <a:bodyPr/>
                    <a:lstStyle/>
                    <a:p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According to EU UWWTD 91/271 with main collection and treatment</a:t>
                      </a:r>
                    </a:p>
                  </a:txBody>
                  <a:tcPr marL="56937" marR="5693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1 000 – </a:t>
                      </a:r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</a:t>
                      </a:r>
                      <a:r>
                        <a:rPr lang="hu-H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500</a:t>
                      </a:r>
                      <a:endParaRPr lang="hu-HU" sz="1800" kern="1200" noProof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Network from this</a:t>
                      </a:r>
                    </a:p>
                    <a:p>
                      <a:pPr algn="ctr"/>
                      <a:r>
                        <a:rPr lang="hu-H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800 – </a:t>
                      </a:r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</a:t>
                      </a:r>
                      <a:r>
                        <a:rPr lang="hu-H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000</a:t>
                      </a:r>
                    </a:p>
                  </a:txBody>
                  <a:tcPr marL="56937" marR="56937" marT="0" marB="0"/>
                </a:tc>
                <a:tc>
                  <a:txBody>
                    <a:bodyPr/>
                    <a:lstStyle/>
                    <a:p>
                      <a:pPr algn="ctr"/>
                      <a:endParaRPr lang="en-AU" sz="1800" kern="1200" noProof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hu-H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50 – 100</a:t>
                      </a:r>
                      <a:endParaRPr lang="en-AU" sz="1800" kern="1200" noProof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56937" marR="5693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Discharging and treatment the total quantitiy of wastewater</a:t>
                      </a:r>
                    </a:p>
                  </a:txBody>
                  <a:tcPr marL="56937" marR="56937" marT="0" marB="0"/>
                </a:tc>
                <a:extLst>
                  <a:ext uri="{0D108BD9-81ED-4DB2-BD59-A6C34878D82A}">
                    <a16:rowId xmlns:a16="http://schemas.microsoft.com/office/drawing/2014/main" val="2957374140"/>
                  </a:ext>
                </a:extLst>
              </a:tr>
              <a:tr h="1012727">
                <a:tc>
                  <a:txBody>
                    <a:bodyPr/>
                    <a:lstStyle/>
                    <a:p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Wastewater treatment (100% liquid waste) withour sewerage  network</a:t>
                      </a:r>
                    </a:p>
                  </a:txBody>
                  <a:tcPr marL="56937" marR="56937" marT="0" marB="0"/>
                </a:tc>
                <a:tc>
                  <a:txBody>
                    <a:bodyPr/>
                    <a:lstStyle/>
                    <a:p>
                      <a:pPr algn="ctr"/>
                      <a:endParaRPr lang="en-AU" sz="1800" kern="1200" noProof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hu-H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&lt; 45</a:t>
                      </a:r>
                      <a:endParaRPr lang="en-AU" sz="1800" kern="1200" noProof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56937" marR="56937" marT="0" marB="0"/>
                </a:tc>
                <a:tc>
                  <a:txBody>
                    <a:bodyPr/>
                    <a:lstStyle/>
                    <a:p>
                      <a:pPr algn="ctr"/>
                      <a:endParaRPr lang="en-AU" sz="1800" kern="1200" noProof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&lt;</a:t>
                      </a:r>
                      <a:r>
                        <a:rPr lang="hu-H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10 </a:t>
                      </a:r>
                      <a:endParaRPr lang="en-AU" sz="1800" kern="1200" noProof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56937" marR="5693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Treatment of the entire volume of waste</a:t>
                      </a:r>
                      <a:r>
                        <a:rPr lang="hu-H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</a:t>
                      </a:r>
                      <a:r>
                        <a:rPr lang="en-AU" sz="1800" kern="1200" noProof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ater</a:t>
                      </a:r>
                      <a:r>
                        <a:rPr lang="en-AU" sz="1800" kern="1200" noProof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discharged to the surface </a:t>
                      </a:r>
                    </a:p>
                  </a:txBody>
                  <a:tcPr marL="56937" marR="56937" marT="0" marB="0"/>
                </a:tc>
                <a:extLst>
                  <a:ext uri="{0D108BD9-81ED-4DB2-BD59-A6C34878D82A}">
                    <a16:rowId xmlns:a16="http://schemas.microsoft.com/office/drawing/2014/main" val="3691136776"/>
                  </a:ext>
                </a:extLst>
              </a:tr>
              <a:tr h="615364">
                <a:tc>
                  <a:txBody>
                    <a:bodyPr/>
                    <a:lstStyle/>
                    <a:p>
                      <a:r>
                        <a:rPr lang="en-AU" sz="1800" b="1" noProof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Drinking and wastewater / EU</a:t>
                      </a:r>
                    </a:p>
                  </a:txBody>
                  <a:tcPr marL="56937" marR="5693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1" noProof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1 500 – 7 500</a:t>
                      </a:r>
                      <a:endParaRPr lang="en-AU" sz="1800" b="1" noProof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937" marR="5693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b="1" noProof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r>
                        <a:rPr lang="hu-HU" sz="1800" b="1" noProof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5 - 170</a:t>
                      </a:r>
                      <a:endParaRPr lang="en-AU" sz="1800" b="1" noProof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937" marR="5693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b="1" noProof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Without infrastructure replacement cost</a:t>
                      </a:r>
                      <a:endParaRPr lang="en-AU" sz="1800" b="1" noProof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937" marR="56937" marT="0" marB="0"/>
                </a:tc>
                <a:extLst>
                  <a:ext uri="{0D108BD9-81ED-4DB2-BD59-A6C34878D82A}">
                    <a16:rowId xmlns:a16="http://schemas.microsoft.com/office/drawing/2014/main" val="3143696996"/>
                  </a:ext>
                </a:extLst>
              </a:tr>
              <a:tr h="615364">
                <a:tc>
                  <a:txBody>
                    <a:bodyPr/>
                    <a:lstStyle/>
                    <a:p>
                      <a:r>
                        <a:rPr lang="en-AU" sz="1800" b="1" noProof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Drinking and wastewater / SDG</a:t>
                      </a:r>
                      <a:endParaRPr lang="en-AU" sz="1800" b="1" noProof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937" marR="5693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800" b="1" noProof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 70</a:t>
                      </a:r>
                      <a:endParaRPr lang="en-AU" sz="1800" b="1" noProof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937" marR="5693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b="1" noProof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&lt;</a:t>
                      </a:r>
                      <a:r>
                        <a:rPr lang="hu-HU" sz="1800" b="1" noProof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15</a:t>
                      </a:r>
                      <a:endParaRPr lang="en-AU" sz="1800" b="1" noProof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937" marR="5693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1800" b="1" noProof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With infrastructure replacement cost</a:t>
                      </a:r>
                      <a:endParaRPr lang="en-AU" sz="1800" b="1" noProof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6937" marR="56937" marT="0" marB="0"/>
                </a:tc>
                <a:extLst>
                  <a:ext uri="{0D108BD9-81ED-4DB2-BD59-A6C34878D82A}">
                    <a16:rowId xmlns:a16="http://schemas.microsoft.com/office/drawing/2014/main" val="3490060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1716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FE42342-9587-C1E9-EF55-17802AA042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14" r="-360" b="-575"/>
          <a:stretch/>
        </p:blipFill>
        <p:spPr>
          <a:xfrm>
            <a:off x="139328" y="5429739"/>
            <a:ext cx="1890007" cy="127449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915" y="5924173"/>
            <a:ext cx="9898742" cy="7849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Bef>
                <a:spcPct val="0"/>
              </a:spcBef>
            </a:pPr>
            <a:r>
              <a:rPr lang="en-GB" sz="1400">
                <a:ea typeface="+mn-lt"/>
                <a:cs typeface="+mn-lt"/>
              </a:rPr>
              <a:t>21st African Water Association International Congress &amp; Exhibition and the 7th International Faecal Sludge Management Conference</a:t>
            </a:r>
            <a:br>
              <a:rPr lang="en-GB" sz="1400">
                <a:ea typeface="+mn-lt"/>
                <a:cs typeface="+mn-lt"/>
              </a:rPr>
            </a:br>
            <a:r>
              <a:rPr lang="en-GB" sz="1400">
                <a:ea typeface="+mn-lt"/>
                <a:cs typeface="+mn-lt"/>
              </a:rPr>
              <a:t>19-23 February 2023 | Abidjan, Côte d'Ivoire</a:t>
            </a:r>
            <a:endParaRPr lang="en-US" sz="1400">
              <a:ea typeface="+mn-lt"/>
              <a:cs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DB1807-A229-64D0-8174-A72787799F7D}"/>
              </a:ext>
            </a:extLst>
          </p:cNvPr>
          <p:cNvSpPr/>
          <p:nvPr/>
        </p:nvSpPr>
        <p:spPr>
          <a:xfrm>
            <a:off x="1894562" y="5923766"/>
            <a:ext cx="9561533" cy="41753"/>
          </a:xfrm>
          <a:prstGeom prst="rect">
            <a:avLst/>
          </a:prstGeom>
          <a:solidFill>
            <a:srgbClr val="61C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0876CF-F422-09BC-1962-5E594DF210A7}"/>
              </a:ext>
            </a:extLst>
          </p:cNvPr>
          <p:cNvSpPr txBox="1"/>
          <p:nvPr/>
        </p:nvSpPr>
        <p:spPr>
          <a:xfrm>
            <a:off x="736847" y="861134"/>
            <a:ext cx="8877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 </a:t>
            </a:r>
          </a:p>
          <a:p>
            <a:endParaRPr lang="en-GB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3566A35A-6772-77A8-A635-F693480343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9188"/>
          <a:stretch/>
        </p:blipFill>
        <p:spPr>
          <a:xfrm>
            <a:off x="-388587" y="-75856"/>
            <a:ext cx="15117702" cy="7134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322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FE42342-9587-C1E9-EF55-17802AA042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14" r="-360" b="-575"/>
          <a:stretch/>
        </p:blipFill>
        <p:spPr>
          <a:xfrm>
            <a:off x="139328" y="5429739"/>
            <a:ext cx="1890007" cy="127449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915" y="5924173"/>
            <a:ext cx="9898742" cy="7849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Bef>
                <a:spcPct val="0"/>
              </a:spcBef>
            </a:pPr>
            <a:r>
              <a:rPr lang="en-GB" sz="1400">
                <a:ea typeface="+mn-lt"/>
                <a:cs typeface="+mn-lt"/>
              </a:rPr>
              <a:t>21st African Water Association International Congress &amp; Exhibition and the 7th International Faecal Sludge Management Conference</a:t>
            </a:r>
            <a:br>
              <a:rPr lang="en-GB" sz="1400">
                <a:ea typeface="+mn-lt"/>
                <a:cs typeface="+mn-lt"/>
              </a:rPr>
            </a:br>
            <a:r>
              <a:rPr lang="en-GB" sz="1400">
                <a:ea typeface="+mn-lt"/>
                <a:cs typeface="+mn-lt"/>
              </a:rPr>
              <a:t>19-23 February 2023 | Abidjan, Côte d'Ivoire</a:t>
            </a:r>
            <a:endParaRPr lang="en-US" sz="1400">
              <a:ea typeface="+mn-lt"/>
              <a:cs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DB1807-A229-64D0-8174-A72787799F7D}"/>
              </a:ext>
            </a:extLst>
          </p:cNvPr>
          <p:cNvSpPr/>
          <p:nvPr/>
        </p:nvSpPr>
        <p:spPr>
          <a:xfrm>
            <a:off x="1894562" y="5923766"/>
            <a:ext cx="9561533" cy="41753"/>
          </a:xfrm>
          <a:prstGeom prst="rect">
            <a:avLst/>
          </a:prstGeom>
          <a:solidFill>
            <a:srgbClr val="61C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0876CF-F422-09BC-1962-5E594DF210A7}"/>
              </a:ext>
            </a:extLst>
          </p:cNvPr>
          <p:cNvSpPr txBox="1"/>
          <p:nvPr/>
        </p:nvSpPr>
        <p:spPr>
          <a:xfrm>
            <a:off x="736847" y="861134"/>
            <a:ext cx="8877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 </a:t>
            </a:r>
          </a:p>
          <a:p>
            <a:endParaRPr lang="en-GB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E4B373EE-A8E4-D3B2-1E59-E2791BE46A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746"/>
          <a:stretch/>
        </p:blipFill>
        <p:spPr>
          <a:xfrm>
            <a:off x="0" y="-129962"/>
            <a:ext cx="13534348" cy="6987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8062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2FE42342-9587-C1E9-EF55-17802AA042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14" r="-360" b="-575"/>
          <a:stretch/>
        </p:blipFill>
        <p:spPr>
          <a:xfrm>
            <a:off x="139328" y="5429739"/>
            <a:ext cx="1890007" cy="1274491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915" y="5924173"/>
            <a:ext cx="9898742" cy="7849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Bef>
                <a:spcPct val="0"/>
              </a:spcBef>
            </a:pPr>
            <a:r>
              <a:rPr lang="en-GB" sz="1400">
                <a:ea typeface="+mn-lt"/>
                <a:cs typeface="+mn-lt"/>
              </a:rPr>
              <a:t>21st African Water Association International Congress &amp; Exhibition and the 7th International Faecal Sludge Management Conference</a:t>
            </a:r>
            <a:br>
              <a:rPr lang="en-GB" sz="1400">
                <a:ea typeface="+mn-lt"/>
                <a:cs typeface="+mn-lt"/>
              </a:rPr>
            </a:br>
            <a:r>
              <a:rPr lang="en-GB" sz="1400">
                <a:ea typeface="+mn-lt"/>
                <a:cs typeface="+mn-lt"/>
              </a:rPr>
              <a:t>19-23 February 2023 | Abidjan, Côte d'Ivoire</a:t>
            </a:r>
            <a:endParaRPr lang="en-US" sz="1400">
              <a:ea typeface="+mn-lt"/>
              <a:cs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DB1807-A229-64D0-8174-A72787799F7D}"/>
              </a:ext>
            </a:extLst>
          </p:cNvPr>
          <p:cNvSpPr/>
          <p:nvPr/>
        </p:nvSpPr>
        <p:spPr>
          <a:xfrm>
            <a:off x="1894562" y="5923766"/>
            <a:ext cx="9561533" cy="41753"/>
          </a:xfrm>
          <a:prstGeom prst="rect">
            <a:avLst/>
          </a:prstGeom>
          <a:solidFill>
            <a:srgbClr val="61C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0876CF-F422-09BC-1962-5E594DF210A7}"/>
              </a:ext>
            </a:extLst>
          </p:cNvPr>
          <p:cNvSpPr txBox="1"/>
          <p:nvPr/>
        </p:nvSpPr>
        <p:spPr>
          <a:xfrm>
            <a:off x="736847" y="861134"/>
            <a:ext cx="8877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/>
              <a:t> </a:t>
            </a:r>
          </a:p>
          <a:p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BDF6B3-D74E-21FF-38CF-B287206573A1}"/>
              </a:ext>
            </a:extLst>
          </p:cNvPr>
          <p:cNvSpPr txBox="1"/>
          <p:nvPr/>
        </p:nvSpPr>
        <p:spPr>
          <a:xfrm>
            <a:off x="429803" y="1348942"/>
            <a:ext cx="11332394" cy="38164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hu-HU" sz="4400" b="1">
                <a:latin typeface="Calibri"/>
                <a:cs typeface="Calibri"/>
              </a:rPr>
              <a:t>T</a:t>
            </a:r>
            <a:r>
              <a:rPr lang="en-GB" sz="4400" b="1">
                <a:latin typeface="Calibri"/>
                <a:cs typeface="Calibri"/>
              </a:rPr>
              <a:t>hank you for your kind attention!</a:t>
            </a:r>
          </a:p>
          <a:p>
            <a:endParaRPr lang="hu-HU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hu-HU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>
                <a:latin typeface="Calibri"/>
                <a:cs typeface="Calibri"/>
              </a:rPr>
              <a:t>Important links</a:t>
            </a:r>
            <a:r>
              <a:rPr lang="hu-HU">
                <a:latin typeface="Calibri"/>
                <a:cs typeface="Calibri"/>
              </a:rPr>
              <a:t>:</a:t>
            </a:r>
          </a:p>
          <a:p>
            <a:r>
              <a:rPr lang="hu-HU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www.puraset.hu</a:t>
            </a:r>
            <a:endParaRPr lang="hu-HU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hu-HU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www.hungarianwaterpartnership.com</a:t>
            </a:r>
            <a:endParaRPr lang="hu-HU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hu-HU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https://www.youtube.com/channel/UCvSa-ULjFRB_RNXs1-jZDtA</a:t>
            </a:r>
            <a:endParaRPr lang="hu-HU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https://www.linkedin.com/company/puraset-ltd/</a:t>
            </a:r>
            <a:endParaRPr lang="hu-HU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hu-HU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CBB8A3C9-9D40-CE81-2DBF-F8E66674AF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3090" y="2752868"/>
            <a:ext cx="4133850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090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bidjan 2023 PPT Template" id="{01E74DF8-C54A-4A60-9959-71598C6E4239}" vid="{F7888B90-C328-48EA-9B06-9B2ACAABD0E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A8F2E54EA7A9C2469A68DFCA4BD2CD88" ma:contentTypeVersion="13" ma:contentTypeDescription="Új dokumentum létrehozása." ma:contentTypeScope="" ma:versionID="c1a19333123ea31d1f2691d9013408e7">
  <xsd:schema xmlns:xsd="http://www.w3.org/2001/XMLSchema" xmlns:xs="http://www.w3.org/2001/XMLSchema" xmlns:p="http://schemas.microsoft.com/office/2006/metadata/properties" xmlns:ns2="80d4f1de-4819-4818-b516-018848afcb6b" xmlns:ns3="89955d6c-f47f-48b3-8e1d-4ce7f339c2d4" targetNamespace="http://schemas.microsoft.com/office/2006/metadata/properties" ma:root="true" ma:fieldsID="ff699237fe977163c4f7eada22807061" ns2:_="" ns3:_="">
    <xsd:import namespace="80d4f1de-4819-4818-b516-018848afcb6b"/>
    <xsd:import namespace="89955d6c-f47f-48b3-8e1d-4ce7f339c2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d4f1de-4819-4818-b516-018848afc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Képcímkék" ma:readOnly="false" ma:fieldId="{5cf76f15-5ced-4ddc-b409-7134ff3c332f}" ma:taxonomyMulti="true" ma:sspId="57903b40-e0f0-4f82-9ed9-0c3d85866a2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955d6c-f47f-48b3-8e1d-4ce7f339c2d4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a4ddc31e-b66a-4661-ab63-0be45f8416ef}" ma:internalName="TaxCatchAll" ma:showField="CatchAllData" ma:web="89955d6c-f47f-48b3-8e1d-4ce7f339c2d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Résztvevő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Megosztva részletekkel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EAAA3F3-8508-4944-849A-F25600625727}"/>
</file>

<file path=customXml/itemProps2.xml><?xml version="1.0" encoding="utf-8"?>
<ds:datastoreItem xmlns:ds="http://schemas.openxmlformats.org/officeDocument/2006/customXml" ds:itemID="{5012ADA1-B95E-4D09-A5AC-4B33CD75C316}"/>
</file>

<file path=docProps/app.xml><?xml version="1.0" encoding="utf-8"?>
<Properties xmlns="http://schemas.openxmlformats.org/officeDocument/2006/extended-properties" xmlns:vt="http://schemas.openxmlformats.org/officeDocument/2006/docPropsVTypes">
  <Template>Abidjan 2023 PPT Template</Template>
  <TotalTime>0</TotalTime>
  <Words>1308</Words>
  <Application>Microsoft Office PowerPoint</Application>
  <PresentationFormat>Szélesvásznú</PresentationFormat>
  <Paragraphs>175</Paragraphs>
  <Slides>16</Slides>
  <Notes>0</Notes>
  <HiddenSlides>0</HiddenSlides>
  <MMClips>1</MMClips>
  <ScaleCrop>false</ScaleCrop>
  <HeadingPairs>
    <vt:vector size="6" baseType="variant">
      <vt:variant>
        <vt:lpstr>Használt betűtípusok</vt:lpstr>
      </vt:variant>
      <vt:variant>
        <vt:i4>8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16</vt:i4>
      </vt:variant>
    </vt:vector>
  </HeadingPairs>
  <TitlesOfParts>
    <vt:vector size="25" baseType="lpstr">
      <vt:lpstr>Arial</vt:lpstr>
      <vt:lpstr>Calibri</vt:lpstr>
      <vt:lpstr>Candara</vt:lpstr>
      <vt:lpstr>Franklin Gothic Book</vt:lpstr>
      <vt:lpstr>Franklin Gothic Medium</vt:lpstr>
      <vt:lpstr>Impact</vt:lpstr>
      <vt:lpstr>Trebuchet MS</vt:lpstr>
      <vt:lpstr>Wingdings</vt:lpstr>
      <vt:lpstr>Office Theme</vt:lpstr>
      <vt:lpstr>21st African Water Association International Congress &amp; Exhibition  and  The 7th International Faecal Sludge Management Conference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21st African Water Association International Congress &amp; Exhibition  and  The 7th International Faecal Sludge Management Conference</dc:title>
  <dc:creator>Csilla Kopornyik</dc:creator>
  <cp:lastModifiedBy>Káplár-Garai Zsófia</cp:lastModifiedBy>
  <cp:revision>2</cp:revision>
  <dcterms:created xsi:type="dcterms:W3CDTF">2023-01-12T10:35:12Z</dcterms:created>
  <dcterms:modified xsi:type="dcterms:W3CDTF">2023-04-11T12:58:45Z</dcterms:modified>
</cp:coreProperties>
</file>